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6.jpg" ContentType="image/png"/>
  <Override PartName="/ppt/media/image6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02" r:id="rId3"/>
    <p:sldId id="304" r:id="rId4"/>
    <p:sldId id="301" r:id="rId5"/>
    <p:sldId id="305" r:id="rId6"/>
    <p:sldId id="303" r:id="rId7"/>
    <p:sldId id="306" r:id="rId8"/>
    <p:sldId id="292" r:id="rId9"/>
    <p:sldId id="309" r:id="rId10"/>
    <p:sldId id="293" r:id="rId11"/>
    <p:sldId id="311" r:id="rId12"/>
    <p:sldId id="260" r:id="rId13"/>
    <p:sldId id="312" r:id="rId14"/>
    <p:sldId id="262" r:id="rId15"/>
    <p:sldId id="300" r:id="rId16"/>
    <p:sldId id="263" r:id="rId17"/>
    <p:sldId id="264" r:id="rId18"/>
    <p:sldId id="267" r:id="rId19"/>
    <p:sldId id="313" r:id="rId20"/>
    <p:sldId id="269" r:id="rId21"/>
    <p:sldId id="271" r:id="rId22"/>
    <p:sldId id="307" r:id="rId23"/>
    <p:sldId id="298" r:id="rId24"/>
    <p:sldId id="273" r:id="rId25"/>
    <p:sldId id="274" r:id="rId26"/>
    <p:sldId id="310" r:id="rId27"/>
    <p:sldId id="275" r:id="rId28"/>
    <p:sldId id="276" r:id="rId29"/>
    <p:sldId id="278" r:id="rId30"/>
    <p:sldId id="279" r:id="rId31"/>
    <p:sldId id="285" r:id="rId32"/>
    <p:sldId id="314" r:id="rId33"/>
    <p:sldId id="286" r:id="rId34"/>
    <p:sldId id="287" r:id="rId35"/>
    <p:sldId id="288" r:id="rId36"/>
    <p:sldId id="289" r:id="rId37"/>
    <p:sldId id="290" r:id="rId38"/>
    <p:sldId id="29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C690A"/>
    <a:srgbClr val="2F793B"/>
    <a:srgbClr val="2F5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28" autoAdjust="0"/>
  </p:normalViewPr>
  <p:slideViewPr>
    <p:cSldViewPr>
      <p:cViewPr varScale="1">
        <p:scale>
          <a:sx n="105" d="100"/>
          <a:sy n="105" d="100"/>
        </p:scale>
        <p:origin x="1056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935A6-7110-4DA4-AE88-1DB15F22C2D9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95820-8D80-4919-944C-FD1C35F42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5820-8D80-4919-944C-FD1C35F42A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5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0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8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8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8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9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6E4E5-F165-4C5C-9FE8-792F3E459E1D}" type="datetimeFigureOut">
              <a:rPr lang="en-US" smtClean="0"/>
              <a:t>7/21/2019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E0A5A-8DEC-4FF2-A7C2-A9ADF4B3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g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1" y="152401"/>
            <a:ext cx="8573139" cy="16165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Georgia’s Fossils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A 500 Million Year Record</a:t>
            </a: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2EA0A-BF0A-4C28-9F42-6C49301BBCAC}"/>
              </a:ext>
            </a:extLst>
          </p:cNvPr>
          <p:cNvSpPr txBox="1"/>
          <p:nvPr/>
        </p:nvSpPr>
        <p:spPr>
          <a:xfrm>
            <a:off x="2590800" y="5299934"/>
            <a:ext cx="621094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Thomas Thurman</a:t>
            </a:r>
          </a:p>
          <a:p>
            <a:pPr lvl="0" algn="r">
              <a:defRPr/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Author, Amateur Paleontologist &amp; Natural Historian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8D1955-0ABE-47AE-9557-38F3C51FD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8405"/>
            <a:ext cx="1316486" cy="1478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B09FB-5D51-4E42-AA16-0CE9DB337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875899"/>
            <a:ext cx="8573139" cy="3274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17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42" y="94697"/>
            <a:ext cx="8763000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Georgia’s Oldest Fossils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500 million years ago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C:\Users\Thurmans\Pictures\Research Images\Schwimmer 2012 trilob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 bwMode="auto">
          <a:xfrm>
            <a:off x="5907395" y="1066800"/>
            <a:ext cx="3039447" cy="41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hurmans\Pictures\Research Images\conasauga ill 1 Brooksella spon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6"/>
          <a:stretch/>
        </p:blipFill>
        <p:spPr bwMode="auto">
          <a:xfrm>
            <a:off x="152400" y="914400"/>
            <a:ext cx="2904898" cy="57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19848" y="914400"/>
            <a:ext cx="2724997" cy="50475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As early as </a:t>
            </a:r>
            <a:r>
              <a:rPr lang="en-US" sz="1600" dirty="0">
                <a:latin typeface="Georgia" panose="02040502050405020303" pitchFamily="18" charset="0"/>
              </a:rPr>
              <a:t>1884 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Charles Doolittle Walcott published research describing Georgia’s trilobite specimens. </a:t>
            </a:r>
          </a:p>
          <a:p>
            <a:pPr algn="ctr"/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When these animals lived…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Georgia was in the Southern Hemisphere</a:t>
            </a:r>
          </a:p>
          <a:p>
            <a:r>
              <a:rPr lang="en-US" sz="1600" dirty="0">
                <a:latin typeface="Georgia" panose="020405020504050203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There were no bones, enameled teeth, vascular plants, or insects anywhere on the planet.</a:t>
            </a:r>
          </a:p>
          <a:p>
            <a:endParaRPr lang="en-US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The seas were full of life but terrestrial Earth was barren</a:t>
            </a:r>
          </a:p>
          <a:p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11AB7-37EF-4C0A-8E62-73F9B2EAB0FB}"/>
              </a:ext>
            </a:extLst>
          </p:cNvPr>
          <p:cNvSpPr txBox="1"/>
          <p:nvPr/>
        </p:nvSpPr>
        <p:spPr>
          <a:xfrm>
            <a:off x="3243148" y="6042975"/>
            <a:ext cx="247839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Time: 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Middle Cambrian</a:t>
            </a:r>
          </a:p>
        </p:txBody>
      </p: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40D182F0-82A0-404E-B72C-36AA2E542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403226"/>
            <a:ext cx="1066800" cy="1236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CF2047-7054-4447-9A04-ABDDCE397510}"/>
              </a:ext>
            </a:extLst>
          </p:cNvPr>
          <p:cNvSpPr txBox="1"/>
          <p:nvPr/>
        </p:nvSpPr>
        <p:spPr>
          <a:xfrm>
            <a:off x="7514702" y="5791200"/>
            <a:ext cx="79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Floyd County</a:t>
            </a:r>
          </a:p>
        </p:txBody>
      </p:sp>
    </p:spTree>
    <p:extLst>
      <p:ext uri="{BB962C8B-B14F-4D97-AF65-F5344CB8AC3E}">
        <p14:creationId xmlns:p14="http://schemas.microsoft.com/office/powerpoint/2010/main" val="241349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69365-803C-40AA-9599-7E96FF71516C}"/>
              </a:ext>
            </a:extLst>
          </p:cNvPr>
          <p:cNvSpPr/>
          <p:nvPr/>
        </p:nvSpPr>
        <p:spPr>
          <a:xfrm>
            <a:off x="98761" y="124646"/>
            <a:ext cx="3352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Georgia’s Pennsylvanian Plant Fossils</a:t>
            </a:r>
            <a:br>
              <a:rPr lang="en-US" sz="1600" dirty="0">
                <a:latin typeface="Georgia" panose="02040502050405020303" pitchFamily="18" charset="0"/>
              </a:rPr>
            </a:br>
            <a:r>
              <a:rPr lang="en-US" sz="1600" dirty="0" err="1">
                <a:solidFill>
                  <a:srgbClr val="2A2A2A"/>
                </a:solidFill>
                <a:latin typeface="Georgia" panose="02040502050405020303" pitchFamily="18" charset="0"/>
              </a:rPr>
              <a:t>Appro</a:t>
            </a: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. 315-323 million years old</a:t>
            </a:r>
            <a:br>
              <a:rPr lang="en-US" sz="1600" dirty="0">
                <a:latin typeface="Georgia" panose="02040502050405020303" pitchFamily="18" charset="0"/>
              </a:rPr>
            </a:b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Henry (Hank) N. Josey, PharmD.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4" name="Picture 3" descr="A person sitting in a tree&#10;&#10;Description generated with high confidence">
            <a:extLst>
              <a:ext uri="{FF2B5EF4-FFF2-40B4-BE49-F238E27FC236}">
                <a16:creationId xmlns:a16="http://schemas.microsoft.com/office/drawing/2014/main" id="{00F11771-C97D-49AD-9C63-5F2CA938B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3"/>
          <a:stretch/>
        </p:blipFill>
        <p:spPr>
          <a:xfrm>
            <a:off x="5410200" y="228601"/>
            <a:ext cx="3548139" cy="3360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10224B-1F7A-40CD-B523-9E621323D469}"/>
              </a:ext>
            </a:extLst>
          </p:cNvPr>
          <p:cNvSpPr/>
          <p:nvPr/>
        </p:nvSpPr>
        <p:spPr>
          <a:xfrm>
            <a:off x="110016" y="1241106"/>
            <a:ext cx="3369595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A2A2A"/>
                </a:solidFill>
                <a:latin typeface="Georgia" panose="02040502050405020303" pitchFamily="18" charset="0"/>
              </a:rPr>
              <a:t>In the abandoned coal fields of Dade and Walker Counties, inactive since the 1950s, plant fossils are commonplace in shale and sandstone.</a:t>
            </a:r>
          </a:p>
        </p:txBody>
      </p:sp>
      <p:pic>
        <p:nvPicPr>
          <p:cNvPr id="7" name="Picture 6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E370877C-444E-405F-BB15-D8FB756EE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57676"/>
            <a:ext cx="2237738" cy="3975678"/>
          </a:xfrm>
          <a:prstGeom prst="rect">
            <a:avLst/>
          </a:prstGeom>
        </p:spPr>
      </p:pic>
      <p:pic>
        <p:nvPicPr>
          <p:cNvPr id="9" name="Picture 8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F5DAAB85-CFD4-40FC-8595-5EC437116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25" y="2757676"/>
            <a:ext cx="2307897" cy="4100324"/>
          </a:xfrm>
          <a:prstGeom prst="rect">
            <a:avLst/>
          </a:prstGeom>
        </p:spPr>
      </p:pic>
      <p:pic>
        <p:nvPicPr>
          <p:cNvPr id="11" name="Picture 10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494625C2-A3AF-42AC-8534-D7D29F120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2" y="3629680"/>
            <a:ext cx="1776128" cy="3160743"/>
          </a:xfrm>
          <a:prstGeom prst="rect">
            <a:avLst/>
          </a:prstGeom>
        </p:spPr>
      </p:pic>
      <p:pic>
        <p:nvPicPr>
          <p:cNvPr id="13" name="Picture 12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3BE9082D-F954-452F-88CA-6B79E7E1A6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4911870" y="3886200"/>
            <a:ext cx="2192093" cy="2647704"/>
          </a:xfrm>
          <a:prstGeom prst="rect">
            <a:avLst/>
          </a:prstGeom>
        </p:spPr>
      </p:pic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7629BC83-63A3-422E-8D7F-F8A8C3B825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76" y="245379"/>
            <a:ext cx="1446731" cy="1676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4BB9EF-0D38-42E3-841C-6CB6DC13CBDB}"/>
              </a:ext>
            </a:extLst>
          </p:cNvPr>
          <p:cNvSpPr txBox="1"/>
          <p:nvPr/>
        </p:nvSpPr>
        <p:spPr>
          <a:xfrm>
            <a:off x="3884643" y="370867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Dade County</a:t>
            </a:r>
          </a:p>
        </p:txBody>
      </p:sp>
    </p:spTree>
    <p:extLst>
      <p:ext uri="{BB962C8B-B14F-4D97-AF65-F5344CB8AC3E}">
        <p14:creationId xmlns:p14="http://schemas.microsoft.com/office/powerpoint/2010/main" val="117070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91857"/>
            <a:ext cx="4396916" cy="568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LizardDinoP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8295"/>
            <a:ext cx="347457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800600" y="4719697"/>
            <a:ext cx="4145630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i="1" dirty="0" err="1">
                <a:latin typeface="Georgia" pitchFamily="18" charset="0"/>
              </a:rPr>
              <a:t>Hypsognathus</a:t>
            </a:r>
            <a:r>
              <a:rPr lang="en-US" sz="1400" b="1" dirty="0">
                <a:latin typeface="Georgia" pitchFamily="18" charset="0"/>
              </a:rPr>
              <a:t> is about 12 inches long, lived about 200 million years ago. </a:t>
            </a:r>
          </a:p>
          <a:p>
            <a:pPr>
              <a:defRPr/>
            </a:pPr>
            <a:endParaRPr lang="en-US" sz="800" b="1" dirty="0">
              <a:latin typeface="Georgia" pitchFamily="18" charset="0"/>
            </a:endParaRPr>
          </a:p>
          <a:p>
            <a:pPr>
              <a:defRPr/>
            </a:pPr>
            <a:r>
              <a:rPr lang="en-US" sz="1400" b="1" dirty="0">
                <a:latin typeface="Georgia" pitchFamily="18" charset="0"/>
              </a:rPr>
              <a:t>It lived in the </a:t>
            </a:r>
            <a:r>
              <a:rPr lang="en-US" sz="1400" b="1" dirty="0" err="1">
                <a:latin typeface="Georgia" pitchFamily="18" charset="0"/>
              </a:rPr>
              <a:t>Dunbarton</a:t>
            </a:r>
            <a:r>
              <a:rPr lang="en-US" sz="1400" b="1" dirty="0">
                <a:latin typeface="Georgia" pitchFamily="18" charset="0"/>
              </a:rPr>
              <a:t> Basin, a rift valley, created when plate tectonics attempted, but failed, to open the Atlantic Ocean. </a:t>
            </a:r>
          </a:p>
          <a:p>
            <a:pPr>
              <a:defRPr/>
            </a:pPr>
            <a:endParaRPr lang="en-US" sz="800" b="1" dirty="0">
              <a:latin typeface="Georgia" pitchFamily="18" charset="0"/>
            </a:endParaRPr>
          </a:p>
          <a:p>
            <a:pPr>
              <a:defRPr/>
            </a:pPr>
            <a:r>
              <a:rPr lang="en-US" sz="1400" b="1" dirty="0">
                <a:latin typeface="Georgia" pitchFamily="18" charset="0"/>
              </a:rPr>
              <a:t>The Atlantic opened  about 130 million years ago.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942C10-6DEF-4E6E-AEF1-8004DE2E8EB6}"/>
              </a:ext>
            </a:extLst>
          </p:cNvPr>
          <p:cNvSpPr/>
          <p:nvPr/>
        </p:nvSpPr>
        <p:spPr>
          <a:xfrm>
            <a:off x="261143" y="76200"/>
            <a:ext cx="48006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Dr. Tim </a:t>
            </a:r>
            <a:r>
              <a:rPr lang="en-US" sz="1400" b="1" dirty="0" err="1">
                <a:solidFill>
                  <a:prstClr val="black"/>
                </a:solidFill>
                <a:latin typeface="Georgia" pitchFamily="18" charset="0"/>
              </a:rPr>
              <a:t>Chowns</a:t>
            </a:r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 at the University of West Georgia </a:t>
            </a:r>
          </a:p>
          <a:p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reports that a </a:t>
            </a:r>
            <a:r>
              <a:rPr lang="en-US" sz="1400" b="1" i="1" dirty="0" err="1">
                <a:solidFill>
                  <a:prstClr val="black"/>
                </a:solidFill>
                <a:latin typeface="Georgia" pitchFamily="18" charset="0"/>
              </a:rPr>
              <a:t>Hypsognathus</a:t>
            </a:r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 was discovered near Savannah in a drill core sample from more than 2,000 feet deep.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260D1-FEB8-4A60-B34C-80A282BDB2E8}"/>
              </a:ext>
            </a:extLst>
          </p:cNvPr>
          <p:cNvSpPr txBox="1"/>
          <p:nvPr/>
        </p:nvSpPr>
        <p:spPr>
          <a:xfrm>
            <a:off x="4500101" y="2220011"/>
            <a:ext cx="9906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Upper Triassic </a:t>
            </a:r>
          </a:p>
        </p:txBody>
      </p:sp>
    </p:spTree>
    <p:extLst>
      <p:ext uri="{BB962C8B-B14F-4D97-AF65-F5344CB8AC3E}">
        <p14:creationId xmlns:p14="http://schemas.microsoft.com/office/powerpoint/2010/main" val="391664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9867409-E35C-4754-ADEB-F7CA33881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2238" r="2871" b="6020"/>
          <a:stretch/>
        </p:blipFill>
        <p:spPr bwMode="auto">
          <a:xfrm>
            <a:off x="239085" y="193354"/>
            <a:ext cx="4747620" cy="617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7D95A4-D3EC-4609-9C53-6BF04C0CDBC5}"/>
              </a:ext>
            </a:extLst>
          </p:cNvPr>
          <p:cNvSpPr/>
          <p:nvPr/>
        </p:nvSpPr>
        <p:spPr>
          <a:xfrm>
            <a:off x="239084" y="6373203"/>
            <a:ext cx="474762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Tifton GA is about 380 feet above sea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5C6CE-535B-4321-883F-D5A5C8EB40BF}"/>
              </a:ext>
            </a:extLst>
          </p:cNvPr>
          <p:cNvSpPr/>
          <p:nvPr/>
        </p:nvSpPr>
        <p:spPr>
          <a:xfrm>
            <a:off x="5122676" y="3314486"/>
            <a:ext cx="3915498" cy="3416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r>
              <a:rPr lang="en-US" sz="1600" dirty="0" err="1">
                <a:solidFill>
                  <a:srgbClr val="2A2A2A"/>
                </a:solidFill>
                <a:latin typeface="Georgia" panose="02040502050405020303" pitchFamily="18" charset="0"/>
              </a:rPr>
              <a:t>Dunbarton</a:t>
            </a: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 Basin, a rift valley, was formed when the terrific forces of continental drift (plate tectonics) tried, long ago to slowly rip Pangaea, and of course Georgia, in half. </a:t>
            </a:r>
          </a:p>
          <a:p>
            <a:endParaRPr lang="en-US" sz="800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The Atlantic formed when plate tectonics succeeded in rifting Pangaea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pPr algn="r"/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At different points in our state’s long history, some areas were crushed by continental drift while others were stretched like taffy.</a:t>
            </a:r>
          </a:p>
          <a:p>
            <a:endParaRPr lang="en-US" sz="800" dirty="0">
              <a:latin typeface="Georgia" panose="02040502050405020303" pitchFamily="18" charset="0"/>
            </a:endParaRPr>
          </a:p>
        </p:txBody>
      </p:sp>
      <p:pic>
        <p:nvPicPr>
          <p:cNvPr id="14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022E6C41-A547-4CFC-90EE-45AF384E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22" y="457200"/>
            <a:ext cx="2249370" cy="26527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8C2E02-BE06-49FE-90AE-6BF95159FAD5}"/>
              </a:ext>
            </a:extLst>
          </p:cNvPr>
          <p:cNvSpPr/>
          <p:nvPr/>
        </p:nvSpPr>
        <p:spPr>
          <a:xfrm>
            <a:off x="5122676" y="1498604"/>
            <a:ext cx="1582924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The break-up of Pangaea is part of the </a:t>
            </a:r>
            <a:r>
              <a:rPr lang="en-US" sz="1600" dirty="0" err="1">
                <a:solidFill>
                  <a:srgbClr val="2A2A2A"/>
                </a:solidFill>
                <a:latin typeface="Georgia" panose="02040502050405020303" pitchFamily="18" charset="0"/>
              </a:rPr>
              <a:t>Dunbarton</a:t>
            </a: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 Basin rift valley story.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B8C30-CC5D-4E50-8B48-5F2E0BCDF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235" y="3243056"/>
            <a:ext cx="475529" cy="371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F1325-D576-4928-AB3B-E41B44BC3C1E}"/>
              </a:ext>
            </a:extLst>
          </p:cNvPr>
          <p:cNvSpPr txBox="1"/>
          <p:nvPr/>
        </p:nvSpPr>
        <p:spPr>
          <a:xfrm>
            <a:off x="5122677" y="207160"/>
            <a:ext cx="158292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Plate Tectonics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&amp; Georgia</a:t>
            </a:r>
          </a:p>
        </p:txBody>
      </p:sp>
    </p:spTree>
    <p:extLst>
      <p:ext uri="{BB962C8B-B14F-4D97-AF65-F5344CB8AC3E}">
        <p14:creationId xmlns:p14="http://schemas.microsoft.com/office/powerpoint/2010/main" val="1427708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terosaurPageT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81" y="152400"/>
            <a:ext cx="441657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terosa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9" y="854297"/>
            <a:ext cx="388649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90818" y="146108"/>
            <a:ext cx="418132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Georgia" pitchFamily="18" charset="0"/>
              </a:rPr>
              <a:t>Pterosaurs flew over Georgia</a:t>
            </a:r>
          </a:p>
          <a:p>
            <a:pPr algn="ctr">
              <a:defRPr/>
            </a:pPr>
            <a:r>
              <a:rPr lang="en-US" b="1" dirty="0">
                <a:latin typeface="Georgia" pitchFamily="18" charset="0"/>
              </a:rPr>
              <a:t>83 million years ago</a:t>
            </a:r>
            <a:r>
              <a:rPr lang="en-US" sz="1400" b="1" dirty="0">
                <a:latin typeface="Georgia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54F27-A9BD-4236-B2B4-00BC4EBDBDA3}"/>
              </a:ext>
            </a:extLst>
          </p:cNvPr>
          <p:cNvSpPr txBox="1"/>
          <p:nvPr/>
        </p:nvSpPr>
        <p:spPr>
          <a:xfrm>
            <a:off x="149071" y="5965629"/>
            <a:ext cx="8845857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In 1985 David Schwimmer, Kevin </a:t>
            </a:r>
            <a:r>
              <a:rPr lang="en-US" sz="1600" b="1" dirty="0" err="1">
                <a:latin typeface="Georgia" panose="02040502050405020303" pitchFamily="18" charset="0"/>
              </a:rPr>
              <a:t>Padian</a:t>
            </a:r>
            <a:r>
              <a:rPr lang="en-US" sz="1600" b="1" dirty="0">
                <a:latin typeface="Georgia" panose="02040502050405020303" pitchFamily="18" charset="0"/>
              </a:rPr>
              <a:t>, &amp; Alfred Woodhead reported pterosaur fossils from Fort Benning, GA, in Muscogee County. Multiple fossils were recovered.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15CB4-CDA7-4FE7-AB00-EE544AF850E3}"/>
              </a:ext>
            </a:extLst>
          </p:cNvPr>
          <p:cNvSpPr txBox="1"/>
          <p:nvPr/>
        </p:nvSpPr>
        <p:spPr>
          <a:xfrm>
            <a:off x="7506567" y="559798"/>
            <a:ext cx="125643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Upper Cretaceous </a:t>
            </a:r>
          </a:p>
        </p:txBody>
      </p:sp>
    </p:spTree>
    <p:extLst>
      <p:ext uri="{BB962C8B-B14F-4D97-AF65-F5344CB8AC3E}">
        <p14:creationId xmlns:p14="http://schemas.microsoft.com/office/powerpoint/2010/main" val="85002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09ACF6-51C9-408F-A052-96A6E133ACA9}"/>
              </a:ext>
            </a:extLst>
          </p:cNvPr>
          <p:cNvSpPr txBox="1"/>
          <p:nvPr/>
        </p:nvSpPr>
        <p:spPr>
          <a:xfrm>
            <a:off x="2421018" y="76200"/>
            <a:ext cx="6541111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Exogyra</a:t>
            </a:r>
            <a:r>
              <a:rPr lang="en-US" sz="2000" b="1" i="1" dirty="0">
                <a:solidFill>
                  <a:srgbClr val="2A2A2A"/>
                </a:solidFill>
                <a:latin typeface="Georgia" panose="02040502050405020303" pitchFamily="18" charset="0"/>
              </a:rPr>
              <a:t> ponderosa</a:t>
            </a:r>
          </a:p>
          <a:p>
            <a:pPr algn="ctr"/>
            <a:r>
              <a:rPr lang="en-US" b="1" dirty="0">
                <a:solidFill>
                  <a:srgbClr val="2A2A2A"/>
                </a:solidFill>
                <a:latin typeface="Georgia" panose="02040502050405020303" pitchFamily="18" charset="0"/>
              </a:rPr>
              <a:t>Dinosaurs walked Georgia when these oysters lived.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BCF5D-0171-4C62-BE98-44D15F6CB775}"/>
              </a:ext>
            </a:extLst>
          </p:cNvPr>
          <p:cNvSpPr txBox="1"/>
          <p:nvPr/>
        </p:nvSpPr>
        <p:spPr>
          <a:xfrm>
            <a:off x="173481" y="76200"/>
            <a:ext cx="2188719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Well known for over a century…</a:t>
            </a:r>
          </a:p>
          <a:p>
            <a:pPr algn="ctr"/>
            <a:r>
              <a:rPr lang="en-US" sz="800" dirty="0">
                <a:latin typeface="Georgia" panose="02040502050405020303" pitchFamily="18" charset="0"/>
              </a:rPr>
              <a:t>*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78 million year old, fist sized, </a:t>
            </a:r>
            <a:r>
              <a:rPr lang="en-US" sz="1600" i="1" dirty="0" err="1">
                <a:latin typeface="Georgia" panose="02040502050405020303" pitchFamily="18" charset="0"/>
              </a:rPr>
              <a:t>Exogyra</a:t>
            </a:r>
            <a:r>
              <a:rPr lang="en-US" sz="1600" i="1" dirty="0">
                <a:latin typeface="Georgia" panose="02040502050405020303" pitchFamily="18" charset="0"/>
              </a:rPr>
              <a:t> ponderosa </a:t>
            </a:r>
            <a:r>
              <a:rPr lang="en-US" sz="1600" dirty="0">
                <a:latin typeface="Georgia" panose="02040502050405020303" pitchFamily="18" charset="0"/>
              </a:rPr>
              <a:t>oysters</a:t>
            </a:r>
            <a:r>
              <a:rPr lang="en-US" sz="1600" i="1" dirty="0">
                <a:latin typeface="Georgia" panose="02040502050405020303" pitchFamily="18" charset="0"/>
              </a:rPr>
              <a:t> </a:t>
            </a:r>
            <a:r>
              <a:rPr lang="en-US" sz="1600" dirty="0">
                <a:latin typeface="Georgia" panose="02040502050405020303" pitchFamily="18" charset="0"/>
              </a:rPr>
              <a:t>densely</a:t>
            </a:r>
            <a:r>
              <a:rPr lang="en-US" sz="1600" i="1" dirty="0">
                <a:latin typeface="Georgia" panose="02040502050405020303" pitchFamily="18" charset="0"/>
              </a:rPr>
              <a:t> </a:t>
            </a:r>
            <a:r>
              <a:rPr lang="en-US" sz="1600" dirty="0">
                <a:latin typeface="Georgia" panose="02040502050405020303" pitchFamily="18" charset="0"/>
              </a:rPr>
              <a:t>occur in 3 meter thick (10 ft) beds in West Georgia. </a:t>
            </a:r>
          </a:p>
          <a:p>
            <a:pPr algn="ctr"/>
            <a:r>
              <a:rPr lang="en-US" sz="800" dirty="0">
                <a:latin typeface="Georgia" panose="02040502050405020303" pitchFamily="18" charset="0"/>
              </a:rPr>
              <a:t>*</a:t>
            </a:r>
          </a:p>
          <a:p>
            <a:pPr algn="ctr"/>
            <a:r>
              <a:rPr lang="en-US" sz="1600" b="1" i="1" dirty="0">
                <a:latin typeface="Georgia" panose="02040502050405020303" pitchFamily="18" charset="0"/>
              </a:rPr>
              <a:t>Millions of individuals occur, and the only real economic value would be education.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8C811-CE2B-4A62-83C1-934BFFB37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87" y="892016"/>
            <a:ext cx="2686132" cy="3375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F17AA-C540-4A04-936E-2D2F2F0DF255}"/>
              </a:ext>
            </a:extLst>
          </p:cNvPr>
          <p:cNvSpPr txBox="1"/>
          <p:nvPr/>
        </p:nvSpPr>
        <p:spPr>
          <a:xfrm>
            <a:off x="4036462" y="3928754"/>
            <a:ext cx="185468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Upper Cretaceous </a:t>
            </a:r>
          </a:p>
        </p:txBody>
      </p:sp>
      <p:pic>
        <p:nvPicPr>
          <p:cNvPr id="13" name="Picture 12" descr="A picture containing ground, outdoor, man, rock&#10;&#10;Description generated with very high confidence">
            <a:extLst>
              <a:ext uri="{FF2B5EF4-FFF2-40B4-BE49-F238E27FC236}">
                <a16:creationId xmlns:a16="http://schemas.microsoft.com/office/drawing/2014/main" id="{7D11C9FB-2ED1-47D3-BA66-720C8C1C61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8"/>
          <a:stretch/>
        </p:blipFill>
        <p:spPr>
          <a:xfrm rot="10800000">
            <a:off x="140446" y="4126633"/>
            <a:ext cx="3370798" cy="2608735"/>
          </a:xfrm>
          <a:prstGeom prst="rect">
            <a:avLst/>
          </a:prstGeom>
        </p:spPr>
      </p:pic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8DE8D620-A2AA-48C9-9C4A-7C649B053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76" y="1299451"/>
            <a:ext cx="1829519" cy="2119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0EE40-9CED-4224-8F05-84842988E9A4}"/>
              </a:ext>
            </a:extLst>
          </p:cNvPr>
          <p:cNvSpPr txBox="1"/>
          <p:nvPr/>
        </p:nvSpPr>
        <p:spPr>
          <a:xfrm>
            <a:off x="4690526" y="258953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Chattahoochee County</a:t>
            </a:r>
          </a:p>
        </p:txBody>
      </p:sp>
      <p:pic>
        <p:nvPicPr>
          <p:cNvPr id="11" name="Picture 10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5CE8C480-76BF-4042-97CE-86433C04E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18" y="868945"/>
            <a:ext cx="1876267" cy="2896956"/>
          </a:xfrm>
          <a:prstGeom prst="rect">
            <a:avLst/>
          </a:prstGeom>
        </p:spPr>
      </p:pic>
      <p:pic>
        <p:nvPicPr>
          <p:cNvPr id="8" name="Picture 7" descr="A picture containing person, hand, holding, ground&#10;&#10;Description generated with very high confidence">
            <a:extLst>
              <a:ext uri="{FF2B5EF4-FFF2-40B4-BE49-F238E27FC236}">
                <a16:creationId xmlns:a16="http://schemas.microsoft.com/office/drawing/2014/main" id="{A6B8BEEF-91E5-47E3-8E18-DEFEFF0996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7841"/>
          <a:stretch/>
        </p:blipFill>
        <p:spPr>
          <a:xfrm>
            <a:off x="6021325" y="4734152"/>
            <a:ext cx="3023868" cy="1979921"/>
          </a:xfrm>
          <a:prstGeom prst="rect">
            <a:avLst/>
          </a:prstGeom>
        </p:spPr>
      </p:pic>
      <p:pic>
        <p:nvPicPr>
          <p:cNvPr id="17" name="Picture 16" descr="A picture containing sitting, table, indoor&#10;&#10;Description generated with very high confidence">
            <a:extLst>
              <a:ext uri="{FF2B5EF4-FFF2-40B4-BE49-F238E27FC236}">
                <a16:creationId xmlns:a16="http://schemas.microsoft.com/office/drawing/2014/main" id="{9413273A-4D89-47B7-A450-B83442CB5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14166"/>
          <a:stretch/>
        </p:blipFill>
        <p:spPr>
          <a:xfrm>
            <a:off x="3606478" y="4712858"/>
            <a:ext cx="2337122" cy="202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har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6" y="1285161"/>
            <a:ext cx="4086301" cy="54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h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85860"/>
            <a:ext cx="4086302" cy="54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00200" y="124437"/>
            <a:ext cx="59436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The goblin shark </a:t>
            </a:r>
          </a:p>
          <a:p>
            <a:pPr algn="ctr">
              <a:defRPr/>
            </a:pPr>
            <a:r>
              <a:rPr lang="en-US" sz="1600" b="1" i="1" dirty="0" err="1">
                <a:latin typeface="Georgia" pitchFamily="18" charset="0"/>
              </a:rPr>
              <a:t>Scapanorhynchus</a:t>
            </a:r>
            <a:r>
              <a:rPr lang="en-US" sz="1600" b="1" i="1" dirty="0">
                <a:latin typeface="Georgia" pitchFamily="18" charset="0"/>
              </a:rPr>
              <a:t> </a:t>
            </a:r>
            <a:r>
              <a:rPr lang="en-US" sz="1600" b="1" i="1" dirty="0" err="1">
                <a:latin typeface="Georgia" pitchFamily="18" charset="0"/>
              </a:rPr>
              <a:t>texanus</a:t>
            </a:r>
            <a:endParaRPr lang="en-US" sz="1600" b="1" i="1" dirty="0">
              <a:latin typeface="Georgia" pitchFamily="18" charset="0"/>
            </a:endParaRP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78 million years old, Chattahoochee County</a:t>
            </a: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Georgia’s most common Cretaceous fossil.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F5335-193D-448A-AAE3-8FB60D2940FB}"/>
              </a:ext>
            </a:extLst>
          </p:cNvPr>
          <p:cNvSpPr txBox="1"/>
          <p:nvPr/>
        </p:nvSpPr>
        <p:spPr>
          <a:xfrm>
            <a:off x="7315200" y="5572140"/>
            <a:ext cx="125643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Upper Cretaceous </a:t>
            </a:r>
          </a:p>
        </p:txBody>
      </p:sp>
      <p:pic>
        <p:nvPicPr>
          <p:cNvPr id="7" name="Picture 6" descr="A picture containing athletic game, sport&#10;&#10;Description generated with very high confidence">
            <a:extLst>
              <a:ext uri="{FF2B5EF4-FFF2-40B4-BE49-F238E27FC236}">
                <a16:creationId xmlns:a16="http://schemas.microsoft.com/office/drawing/2014/main" id="{D1A9FED0-3CFE-47DB-A057-0101CE9FD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18" y="146109"/>
            <a:ext cx="851350" cy="1077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7E620-C88C-4182-8AD0-7A6325BF8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36" y="133142"/>
            <a:ext cx="92863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9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egalo_pg1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35" y="2328763"/>
            <a:ext cx="2913559" cy="37693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3" name="Picture 6" descr="Megalo_pg3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8" y="2387645"/>
            <a:ext cx="2797281" cy="36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Megalo_pg2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9" y="2232365"/>
            <a:ext cx="2913559" cy="37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Megal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03" y="228600"/>
            <a:ext cx="4040868" cy="18495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08529" y="228600"/>
            <a:ext cx="459207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i="1" dirty="0" err="1">
                <a:latin typeface="Georgia" pitchFamily="18" charset="0"/>
              </a:rPr>
              <a:t>Megalocoelacanthus</a:t>
            </a:r>
            <a:r>
              <a:rPr lang="en-US" b="1" i="1" dirty="0">
                <a:latin typeface="Georgia" pitchFamily="18" charset="0"/>
              </a:rPr>
              <a:t> </a:t>
            </a:r>
            <a:r>
              <a:rPr lang="en-US" b="1" i="1" dirty="0" err="1">
                <a:latin typeface="Georgia" pitchFamily="18" charset="0"/>
              </a:rPr>
              <a:t>dobiei</a:t>
            </a:r>
            <a:r>
              <a:rPr lang="en-US" b="1" i="1" dirty="0"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latin typeface="Georgia" pitchFamily="18" charset="0"/>
              </a:rPr>
              <a:t>78 million years </a:t>
            </a:r>
            <a:r>
              <a:rPr lang="en-US" b="1" dirty="0" err="1">
                <a:latin typeface="Georgia" pitchFamily="18" charset="0"/>
              </a:rPr>
              <a:t>olds</a:t>
            </a:r>
            <a:endParaRPr lang="en-US" b="1" dirty="0">
              <a:latin typeface="Georgia" pitchFamily="18" charset="0"/>
            </a:endParaRPr>
          </a:p>
          <a:p>
            <a:pPr algn="ctr">
              <a:defRPr/>
            </a:pPr>
            <a:endParaRPr lang="en-US" sz="800" b="1" dirty="0">
              <a:solidFill>
                <a:prstClr val="black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Described in 1994 by David Schwimmer, </a:t>
            </a:r>
          </a:p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Georgia" pitchFamily="18" charset="0"/>
              </a:rPr>
              <a:t>J. D. Steward &amp; Dent Williams.</a:t>
            </a:r>
            <a:endParaRPr lang="en-US" b="1" dirty="0">
              <a:latin typeface="Georgia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7BE85-78C7-4AB9-9123-A0ADB6DBE9D3}"/>
              </a:ext>
            </a:extLst>
          </p:cNvPr>
          <p:cNvSpPr/>
          <p:nvPr/>
        </p:nvSpPr>
        <p:spPr>
          <a:xfrm>
            <a:off x="208529" y="1468307"/>
            <a:ext cx="459207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Georgia" pitchFamily="18" charset="0"/>
              </a:rPr>
              <a:t>A new genus &amp; species named from Georgia &amp; Alabama fossils.</a:t>
            </a:r>
          </a:p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Georgia" pitchFamily="18" charset="0"/>
              </a:rPr>
              <a:t>***Misidentified Museum Discovery***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64EC76-8402-4AFF-B00A-819BE59F0521}"/>
              </a:ext>
            </a:extLst>
          </p:cNvPr>
          <p:cNvSpPr/>
          <p:nvPr/>
        </p:nvSpPr>
        <p:spPr>
          <a:xfrm>
            <a:off x="2209800" y="6137367"/>
            <a:ext cx="684897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Georgia" pitchFamily="18" charset="0"/>
              </a:rPr>
              <a:t>In 1994 David Schwimmer, J. D. Steward &amp; Dent Williams </a:t>
            </a:r>
          </a:p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Georgia" pitchFamily="18" charset="0"/>
              </a:rPr>
              <a:t>described this new species.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50360-1CEF-489E-94CC-7E9F2BFC2810}"/>
              </a:ext>
            </a:extLst>
          </p:cNvPr>
          <p:cNvSpPr txBox="1"/>
          <p:nvPr/>
        </p:nvSpPr>
        <p:spPr>
          <a:xfrm>
            <a:off x="208529" y="6137367"/>
            <a:ext cx="192507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Time;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Upper Cretaceous</a:t>
            </a:r>
          </a:p>
        </p:txBody>
      </p:sp>
    </p:spTree>
    <p:extLst>
      <p:ext uri="{BB962C8B-B14F-4D97-AF65-F5344CB8AC3E}">
        <p14:creationId xmlns:p14="http://schemas.microsoft.com/office/powerpoint/2010/main" val="356379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ylosaur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8" y="908496"/>
            <a:ext cx="3557741" cy="521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Tylosauru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86965"/>
            <a:ext cx="4054338" cy="524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140201"/>
            <a:ext cx="8728284" cy="6589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The mosasaur </a:t>
            </a:r>
            <a:r>
              <a:rPr lang="en-US" sz="1600" b="1" i="1" dirty="0" err="1">
                <a:latin typeface="Georgia" pitchFamily="18" charset="0"/>
              </a:rPr>
              <a:t>Tylosaurus</a:t>
            </a:r>
            <a:r>
              <a:rPr lang="en-US" sz="1600" b="1" i="1" dirty="0">
                <a:latin typeface="Georgia" pitchFamily="18" charset="0"/>
              </a:rPr>
              <a:t> </a:t>
            </a:r>
            <a:r>
              <a:rPr lang="en-US" sz="1600" b="1">
                <a:latin typeface="Georgia" pitchFamily="18" charset="0"/>
              </a:rPr>
              <a:t>hunted Georgia’s lost sea </a:t>
            </a:r>
            <a:r>
              <a:rPr lang="en-US" sz="1600" b="1" dirty="0">
                <a:latin typeface="Georgia" pitchFamily="18" charset="0"/>
              </a:rPr>
              <a:t>78 million years ago.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Known from Chattahoochee &amp; other West Georgia counties</a:t>
            </a:r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F2AC8-15A0-4F4D-9470-81DBB4811919}"/>
              </a:ext>
            </a:extLst>
          </p:cNvPr>
          <p:cNvSpPr txBox="1"/>
          <p:nvPr/>
        </p:nvSpPr>
        <p:spPr>
          <a:xfrm>
            <a:off x="339516" y="6324600"/>
            <a:ext cx="872828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Mosasaurs have been known from Georgia’s fossil record for more than a century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7C139-04EE-4094-A638-419839CC7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317" y="3529673"/>
            <a:ext cx="1112845" cy="811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70679-58AC-4C19-BCF4-8A7CB9B3A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577" y="1143000"/>
            <a:ext cx="922041" cy="10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5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54866-8635-495B-BFD8-0D5170060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38" y="2205468"/>
            <a:ext cx="3624391" cy="2535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5D0D77-EB10-461B-9F58-96C121E81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81667"/>
            <a:ext cx="7427946" cy="1439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73A87-5F83-42ED-9C87-3E1F42C7CA22}"/>
              </a:ext>
            </a:extLst>
          </p:cNvPr>
          <p:cNvSpPr txBox="1"/>
          <p:nvPr/>
        </p:nvSpPr>
        <p:spPr>
          <a:xfrm>
            <a:off x="228600" y="97368"/>
            <a:ext cx="86868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Georgia" panose="02040502050405020303" pitchFamily="18" charset="0"/>
              </a:rPr>
              <a:t>Deinosuchus</a:t>
            </a:r>
            <a:r>
              <a:rPr lang="en-US" b="1" dirty="0">
                <a:latin typeface="Georgia" panose="02040502050405020303" pitchFamily="18" charset="0"/>
              </a:rPr>
              <a:t>; The Terrible Crocodile</a:t>
            </a:r>
            <a:r>
              <a:rPr lang="en-US" dirty="0">
                <a:latin typeface="Georgia" panose="02040502050405020303" pitchFamily="18" charset="0"/>
              </a:rPr>
              <a:t>, has been deeply studied by Dr. David </a:t>
            </a:r>
            <a:r>
              <a:rPr lang="en-US" dirty="0" err="1">
                <a:latin typeface="Georgia" panose="02040502050405020303" pitchFamily="18" charset="0"/>
              </a:rPr>
              <a:t>Schiwmmer</a:t>
            </a:r>
            <a:r>
              <a:rPr lang="en-US" dirty="0">
                <a:latin typeface="Georgia" panose="02040502050405020303" pitchFamily="18" charset="0"/>
              </a:rPr>
              <a:t> at Columbus State University and is well known from Georgia’s Fossil Record.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2BF1A-5954-47FF-8073-646442E9EF97}"/>
              </a:ext>
            </a:extLst>
          </p:cNvPr>
          <p:cNvSpPr txBox="1"/>
          <p:nvPr/>
        </p:nvSpPr>
        <p:spPr>
          <a:xfrm>
            <a:off x="6646877" y="1074474"/>
            <a:ext cx="2286000" cy="353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Probably a dinosaur eating crocodile.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Populations occurred in Texas and Georgia, on both coast of the Western Interior Seaway.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Individuals on the Georgia side tended to be smaller, but populations were denser. </a:t>
            </a:r>
          </a:p>
        </p:txBody>
      </p:sp>
      <p:pic>
        <p:nvPicPr>
          <p:cNvPr id="9" name="Picture 8" descr="A picture containing animal, reptile, water, crocodilian reptile&#10;&#10;Description generated with very high confidence">
            <a:extLst>
              <a:ext uri="{FF2B5EF4-FFF2-40B4-BE49-F238E27FC236}">
                <a16:creationId xmlns:a16="http://schemas.microsoft.com/office/drawing/2014/main" id="{B65B60FF-4B70-4175-9A33-051EF513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7" y="1061809"/>
            <a:ext cx="2594299" cy="3693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58FB8-DABB-485C-A75A-66EE2D96D78F}"/>
              </a:ext>
            </a:extLst>
          </p:cNvPr>
          <p:cNvSpPr txBox="1"/>
          <p:nvPr/>
        </p:nvSpPr>
        <p:spPr>
          <a:xfrm>
            <a:off x="2860125" y="1074474"/>
            <a:ext cx="3719815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David Schwimmer’s 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Superb book on </a:t>
            </a:r>
            <a:r>
              <a:rPr lang="en-US" sz="1600" dirty="0" err="1">
                <a:latin typeface="Georgia" panose="02040502050405020303" pitchFamily="18" charset="0"/>
              </a:rPr>
              <a:t>Deinosuchus</a:t>
            </a:r>
            <a:endParaRPr lang="en-US" sz="1600" dirty="0">
              <a:latin typeface="Georgia" panose="02040502050405020303" pitchFamily="18" charset="0"/>
            </a:endParaRPr>
          </a:p>
          <a:p>
            <a:pPr algn="ctr"/>
            <a:r>
              <a:rPr lang="en-US" sz="1600" b="1" i="1" dirty="0">
                <a:latin typeface="Georgia" panose="02040502050405020303" pitchFamily="18" charset="0"/>
              </a:rPr>
              <a:t>King of the Crocodilians 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published in 2002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9A1585-C54F-4016-9E62-A4F459DC0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275" y="4755722"/>
            <a:ext cx="1500425" cy="1740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BD2238-4D21-4A7B-8F39-10852F2EC946}"/>
              </a:ext>
            </a:extLst>
          </p:cNvPr>
          <p:cNvSpPr txBox="1"/>
          <p:nvPr/>
        </p:nvSpPr>
        <p:spPr>
          <a:xfrm>
            <a:off x="7746691" y="5654645"/>
            <a:ext cx="127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Chattahoochee County</a:t>
            </a:r>
          </a:p>
        </p:txBody>
      </p:sp>
    </p:spTree>
    <p:extLst>
      <p:ext uri="{BB962C8B-B14F-4D97-AF65-F5344CB8AC3E}">
        <p14:creationId xmlns:p14="http://schemas.microsoft.com/office/powerpoint/2010/main" val="329726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2C537-4A5B-4069-8B77-845228617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1" y="1569498"/>
            <a:ext cx="8058929" cy="4517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60DC3A-A0D4-4887-AD7E-0B61D304B60A}"/>
              </a:ext>
            </a:extLst>
          </p:cNvPr>
          <p:cNvSpPr txBox="1"/>
          <p:nvPr/>
        </p:nvSpPr>
        <p:spPr>
          <a:xfrm>
            <a:off x="382813" y="6172200"/>
            <a:ext cx="822778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D2129"/>
                </a:solidFill>
                <a:latin typeface="Georgia" panose="02040502050405020303" pitchFamily="18" charset="0"/>
              </a:rPr>
              <a:t>   Thomas Thurman &amp; Hank Josey in the field; Paleontology Association of Georgia dig. </a:t>
            </a:r>
            <a:r>
              <a:rPr lang="en-US" sz="1600" dirty="0" err="1">
                <a:solidFill>
                  <a:srgbClr val="1D2129"/>
                </a:solidFill>
                <a:latin typeface="Georgia" panose="02040502050405020303" pitchFamily="18" charset="0"/>
              </a:rPr>
              <a:t>Bridgeboro</a:t>
            </a:r>
            <a:r>
              <a:rPr lang="en-US" sz="1600" dirty="0">
                <a:solidFill>
                  <a:srgbClr val="1D2129"/>
                </a:solidFill>
                <a:latin typeface="Georgia" panose="02040502050405020303" pitchFamily="18" charset="0"/>
              </a:rPr>
              <a:t> Limestone      10/March/2018              Image by Jim </a:t>
            </a:r>
            <a:r>
              <a:rPr lang="en-US" sz="1600" dirty="0" err="1">
                <a:solidFill>
                  <a:srgbClr val="1D2129"/>
                </a:solidFill>
                <a:latin typeface="Georgia" panose="02040502050405020303" pitchFamily="18" charset="0"/>
              </a:rPr>
              <a:t>Seuffelein</a:t>
            </a:r>
            <a:r>
              <a:rPr lang="en-US" sz="1600" dirty="0">
                <a:solidFill>
                  <a:srgbClr val="1D2129"/>
                </a:solidFill>
                <a:latin typeface="Georgia" panose="02040502050405020303" pitchFamily="18" charset="0"/>
              </a:rPr>
              <a:t> (PAG member) </a:t>
            </a:r>
            <a:endParaRPr lang="en-US" sz="1600" b="0" i="0" u="none" strike="noStrike" dirty="0">
              <a:solidFill>
                <a:srgbClr val="1D2129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9A5DA-CCB4-4001-8F6E-B40298325713}"/>
              </a:ext>
            </a:extLst>
          </p:cNvPr>
          <p:cNvSpPr txBox="1"/>
          <p:nvPr/>
        </p:nvSpPr>
        <p:spPr>
          <a:xfrm>
            <a:off x="382813" y="222212"/>
            <a:ext cx="8227787" cy="1261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eorgia" panose="02040502050405020303" pitchFamily="18" charset="0"/>
              </a:rPr>
              <a:t>It’s all about exploring Georgia.</a:t>
            </a:r>
          </a:p>
          <a:p>
            <a:pPr algn="ctr"/>
            <a:endParaRPr lang="en-US" sz="800" b="1" dirty="0">
              <a:latin typeface="Georgia" panose="02040502050405020303" pitchFamily="18" charset="0"/>
            </a:endParaRP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Georgia’s Natural History is amazingly complex.</a:t>
            </a:r>
          </a:p>
          <a:p>
            <a:pPr algn="ctr"/>
            <a:r>
              <a:rPr lang="en-US" sz="1600" b="1" dirty="0">
                <a:latin typeface="Georgia" panose="02040502050405020303" pitchFamily="18" charset="0"/>
              </a:rPr>
              <a:t>New discoveries continue despite 250 years of active research.</a:t>
            </a:r>
          </a:p>
          <a:p>
            <a:pPr algn="ctr"/>
            <a:endParaRPr lang="en-US" sz="1600" b="1" dirty="0">
              <a:latin typeface="Georgia" panose="02040502050405020303" pitchFamily="18" charset="0"/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1E3B4E0B-4046-462B-91B1-4D96460BB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47" y="4921990"/>
            <a:ext cx="978023" cy="1133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A2EDF-5F16-4D29-A6A8-FB88879C04AF}"/>
              </a:ext>
            </a:extLst>
          </p:cNvPr>
          <p:cNvSpPr txBox="1"/>
          <p:nvPr/>
        </p:nvSpPr>
        <p:spPr>
          <a:xfrm>
            <a:off x="7656158" y="5342274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eorgia" panose="02040502050405020303" pitchFamily="18" charset="0"/>
              </a:rPr>
              <a:t>Mitchell</a:t>
            </a:r>
          </a:p>
          <a:p>
            <a:r>
              <a:rPr lang="en-US" sz="1200" dirty="0">
                <a:latin typeface="Georgia" panose="02040502050405020303" pitchFamily="18" charset="0"/>
              </a:rPr>
              <a:t>County</a:t>
            </a:r>
          </a:p>
        </p:txBody>
      </p:sp>
    </p:spTree>
    <p:extLst>
      <p:ext uri="{BB962C8B-B14F-4D97-AF65-F5344CB8AC3E}">
        <p14:creationId xmlns:p14="http://schemas.microsoft.com/office/powerpoint/2010/main" val="3503657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ordanWalkerAppalachiosaurusFin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17771"/>
            <a:ext cx="38290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JordanWalkerAppalachiosaurus2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93" y="228600"/>
            <a:ext cx="4073859" cy="560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228600"/>
            <a:ext cx="4267200" cy="9205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i="1" dirty="0">
                <a:latin typeface="Georgia" pitchFamily="18" charset="0"/>
              </a:rPr>
              <a:t>Appalachiosaurus montgomeriensis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78 million years ago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Illustration of an adolescent animal.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758EE-3263-47BD-AC0F-8C24A9EF562F}"/>
              </a:ext>
            </a:extLst>
          </p:cNvPr>
          <p:cNvSpPr txBox="1"/>
          <p:nvPr/>
        </p:nvSpPr>
        <p:spPr>
          <a:xfrm>
            <a:off x="4572000" y="5859710"/>
            <a:ext cx="44196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In 2005 </a:t>
            </a:r>
            <a:r>
              <a:rPr lang="en-US" sz="1600" b="1" i="1" dirty="0" err="1">
                <a:latin typeface="Georgia" panose="02040502050405020303" pitchFamily="18" charset="0"/>
              </a:rPr>
              <a:t>Appalachiosaurus</a:t>
            </a:r>
            <a:r>
              <a:rPr lang="en-US" sz="1600" b="1" dirty="0">
                <a:latin typeface="Georgia" panose="02040502050405020303" pitchFamily="18" charset="0"/>
              </a:rPr>
              <a:t> was described as a new species occurring in Alabama, it also occurs in Georgia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2D189-B946-489A-8DC5-3788C2C8E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69" y="5830349"/>
            <a:ext cx="126198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strichDin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5" y="228600"/>
            <a:ext cx="424454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OstrichDinoSecond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19" y="1216841"/>
            <a:ext cx="4007781" cy="51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00600" y="76201"/>
            <a:ext cx="4190999" cy="1140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78 million years ago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Ostrich-like Dinosaurs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hunted Georgia.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2DF41-9F58-417F-A2EA-6E9624B1C81B}"/>
              </a:ext>
            </a:extLst>
          </p:cNvPr>
          <p:cNvSpPr txBox="1"/>
          <p:nvPr/>
        </p:nvSpPr>
        <p:spPr>
          <a:xfrm>
            <a:off x="168478" y="5791200"/>
            <a:ext cx="424454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eorgia" panose="02040502050405020303" pitchFamily="18" charset="0"/>
              </a:rPr>
              <a:t>Reported in 1993 by </a:t>
            </a:r>
          </a:p>
          <a:p>
            <a:r>
              <a:rPr lang="en-US" sz="1400" b="1" dirty="0">
                <a:latin typeface="Georgia" panose="02040502050405020303" pitchFamily="18" charset="0"/>
              </a:rPr>
              <a:t>David Schwimmer, J. Dent Williams, James Dobie &amp; William </a:t>
            </a:r>
            <a:r>
              <a:rPr lang="en-US" sz="1400" b="1" dirty="0" err="1">
                <a:latin typeface="Georgia" panose="02040502050405020303" pitchFamily="18" charset="0"/>
              </a:rPr>
              <a:t>Siesser</a:t>
            </a:r>
            <a:r>
              <a:rPr lang="en-US" sz="1400" b="1" dirty="0">
                <a:latin typeface="Georgia" panose="02040502050405020303" pitchFamily="18" charset="0"/>
              </a:rPr>
              <a:t>,</a:t>
            </a:r>
          </a:p>
          <a:p>
            <a:r>
              <a:rPr lang="en-US" sz="1400" b="1" dirty="0">
                <a:latin typeface="Georgia" panose="02040502050405020303" pitchFamily="18" charset="0"/>
              </a:rPr>
              <a:t>these dinosaurs hunted Georgia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84F1E-1A6C-4FBA-9697-AFBE906F3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737" y="6004295"/>
            <a:ext cx="1166477" cy="850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A241B-4153-442F-93F9-2BAEAD415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19125"/>
            <a:ext cx="92057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42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FDE75-E970-4835-9E68-6B8707CE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2" y="228600"/>
            <a:ext cx="5105400" cy="4781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F0DC0-C821-4992-AFC4-C60027D1A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" b="16797"/>
          <a:stretch/>
        </p:blipFill>
        <p:spPr>
          <a:xfrm>
            <a:off x="270895" y="4800600"/>
            <a:ext cx="5697417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8EEC5-7D82-453F-880A-86910B0CC316}"/>
              </a:ext>
            </a:extLst>
          </p:cNvPr>
          <p:cNvSpPr txBox="1"/>
          <p:nvPr/>
        </p:nvSpPr>
        <p:spPr>
          <a:xfrm>
            <a:off x="243631" y="990600"/>
            <a:ext cx="3529318" cy="36933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As shown by Dr. David Schwimmer Hadrosaurs, the duck-billed dinosaurs,  also walked Georgia 78 million years ago.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Not enough remains have yet been found of any individual to identify a specific species.</a:t>
            </a:r>
          </a:p>
          <a:p>
            <a:endParaRPr lang="en-US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Single bones are frequently found in the sediments, suggestion a population.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6D1515-CA79-42D3-832F-9FE99051A9D1}"/>
              </a:ext>
            </a:extLst>
          </p:cNvPr>
          <p:cNvSpPr/>
          <p:nvPr/>
        </p:nvSpPr>
        <p:spPr>
          <a:xfrm>
            <a:off x="4373111" y="5545752"/>
            <a:ext cx="463247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Georgia" panose="02040502050405020303" pitchFamily="18" charset="0"/>
              </a:rPr>
              <a:t>Perhaps they were victims of a </a:t>
            </a:r>
            <a:r>
              <a:rPr lang="en-US" sz="1600" i="1" dirty="0" err="1">
                <a:solidFill>
                  <a:prstClr val="black"/>
                </a:solidFill>
                <a:latin typeface="Georgia" panose="02040502050405020303" pitchFamily="18" charset="0"/>
              </a:rPr>
              <a:t>Deinosuchus</a:t>
            </a:r>
            <a:r>
              <a:rPr lang="en-US" sz="1600" dirty="0">
                <a:solidFill>
                  <a:prstClr val="black"/>
                </a:solidFill>
                <a:latin typeface="Georgia" panose="02040502050405020303" pitchFamily="18" charset="0"/>
              </a:rPr>
              <a:t>. </a:t>
            </a:r>
          </a:p>
          <a:p>
            <a:pPr lvl="0"/>
            <a:endParaRPr lang="en-US" sz="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1600" dirty="0">
                <a:solidFill>
                  <a:prstClr val="black"/>
                </a:solidFill>
                <a:latin typeface="Georgia" panose="02040502050405020303" pitchFamily="18" charset="0"/>
              </a:rPr>
              <a:t>Perhaps an  animal drowned during a crossing of the paleo-Chattahoochee River and dismembered by some of the many predators we’ve seen.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FA97D6-283D-4A4F-8A0D-F337B5128E24}"/>
              </a:ext>
            </a:extLst>
          </p:cNvPr>
          <p:cNvSpPr/>
          <p:nvPr/>
        </p:nvSpPr>
        <p:spPr>
          <a:xfrm>
            <a:off x="243630" y="204132"/>
            <a:ext cx="352931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  <a:latin typeface="Georgia" panose="02040502050405020303" pitchFamily="18" charset="0"/>
              </a:rPr>
              <a:t>Duck-Billed Dinosaurs</a:t>
            </a:r>
          </a:p>
          <a:p>
            <a:pPr lvl="0" algn="ctr"/>
            <a:r>
              <a:rPr lang="en-US" b="1" dirty="0">
                <a:solidFill>
                  <a:prstClr val="black"/>
                </a:solidFill>
                <a:latin typeface="Georgia" panose="02040502050405020303" pitchFamily="18" charset="0"/>
              </a:rPr>
              <a:t> in West Georgia</a:t>
            </a:r>
          </a:p>
        </p:txBody>
      </p:sp>
    </p:spTree>
    <p:extLst>
      <p:ext uri="{BB962C8B-B14F-4D97-AF65-F5344CB8AC3E}">
        <p14:creationId xmlns:p14="http://schemas.microsoft.com/office/powerpoint/2010/main" val="1594408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4301" y="99308"/>
            <a:ext cx="8903864" cy="17602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b="1" dirty="0">
                <a:latin typeface="Georgia" pitchFamily="18" charset="0"/>
              </a:rPr>
              <a:t>The Suwannee Current &amp; Gulf  Trough</a:t>
            </a:r>
            <a:r>
              <a:rPr lang="en-US" sz="1600" dirty="0">
                <a:latin typeface="Georgia" pitchFamily="18" charset="0"/>
              </a:rPr>
              <a:t> </a:t>
            </a:r>
          </a:p>
          <a:p>
            <a:pPr algn="l">
              <a:defRPr/>
            </a:pPr>
            <a:r>
              <a:rPr lang="en-US" sz="1600" dirty="0">
                <a:latin typeface="Georgia" pitchFamily="18" charset="0"/>
              </a:rPr>
              <a:t>Research by Dr. Burt Carter at Georgia Southwestern </a:t>
            </a:r>
          </a:p>
          <a:p>
            <a:pPr algn="l">
              <a:defRPr/>
            </a:pPr>
            <a:r>
              <a:rPr lang="en-US" sz="1600" dirty="0">
                <a:latin typeface="Georgia" pitchFamily="18" charset="0"/>
              </a:rPr>
              <a:t>revealed that for 40 million years a powerful current crossed</a:t>
            </a:r>
          </a:p>
          <a:p>
            <a:pPr algn="l">
              <a:defRPr/>
            </a:pPr>
            <a:r>
              <a:rPr lang="en-US" sz="1600" dirty="0">
                <a:latin typeface="Georgia" pitchFamily="18" charset="0"/>
              </a:rPr>
              <a:t>south Georgia, carving a vast canyon, which was </a:t>
            </a:r>
          </a:p>
          <a:p>
            <a:pPr algn="l">
              <a:defRPr/>
            </a:pPr>
            <a:r>
              <a:rPr lang="en-US" sz="1600" dirty="0">
                <a:latin typeface="Georgia" pitchFamily="18" charset="0"/>
              </a:rPr>
              <a:t>completely buried by later large scale erosion. </a:t>
            </a:r>
          </a:p>
          <a:p>
            <a:pPr algn="l">
              <a:defRPr/>
            </a:pPr>
            <a:r>
              <a:rPr lang="en-US" sz="1600" dirty="0">
                <a:latin typeface="Georgia" pitchFamily="18" charset="0"/>
              </a:rPr>
              <a:t>The Suwannee Current rose while dinosaurs walked Georgia </a:t>
            </a:r>
          </a:p>
          <a:p>
            <a:pPr algn="l">
              <a:defRPr/>
            </a:pPr>
            <a:r>
              <a:rPr lang="en-US" sz="1600" dirty="0">
                <a:latin typeface="Georgia" pitchFamily="18" charset="0"/>
              </a:rPr>
              <a:t>but long outlasted them.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79" y="3514878"/>
            <a:ext cx="3627820" cy="320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5" y="1926608"/>
            <a:ext cx="4221265" cy="48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391"/>
          <a:stretch/>
        </p:blipFill>
        <p:spPr bwMode="auto">
          <a:xfrm>
            <a:off x="6813598" y="1792973"/>
            <a:ext cx="1777575" cy="158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F9681-0B2E-46CE-852B-C2FBCA65E1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6867" r="11355" b="-6867"/>
          <a:stretch/>
        </p:blipFill>
        <p:spPr>
          <a:xfrm>
            <a:off x="4609031" y="1781313"/>
            <a:ext cx="1777575" cy="167565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171ECE-6773-40A8-82F9-B9927C63673E}"/>
              </a:ext>
            </a:extLst>
          </p:cNvPr>
          <p:cNvSpPr txBox="1"/>
          <p:nvPr/>
        </p:nvSpPr>
        <p:spPr>
          <a:xfrm>
            <a:off x="4298194" y="4817796"/>
            <a:ext cx="1199625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It was the </a:t>
            </a:r>
            <a:r>
              <a:rPr lang="en-US" sz="1600" dirty="0" err="1">
                <a:latin typeface="Georgia" panose="02040502050405020303" pitchFamily="18" charset="0"/>
              </a:rPr>
              <a:t>rhodoliths</a:t>
            </a:r>
            <a:r>
              <a:rPr lang="en-US" sz="1600" dirty="0">
                <a:latin typeface="Georgia" panose="02040502050405020303" pitchFamily="18" charset="0"/>
              </a:rPr>
              <a:t> which told the story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344F6775-E528-491D-BCF2-759146D5D094}"/>
              </a:ext>
            </a:extLst>
          </p:cNvPr>
          <p:cNvSpPr/>
          <p:nvPr/>
        </p:nvSpPr>
        <p:spPr>
          <a:xfrm>
            <a:off x="4644040" y="3352995"/>
            <a:ext cx="558620" cy="138318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990E6F2-BDD4-4961-AA9A-8FFF04F73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51" y="270833"/>
            <a:ext cx="1275973" cy="1478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CF3D69-4D74-4BA6-9FF0-296967D8DBAB}"/>
              </a:ext>
            </a:extLst>
          </p:cNvPr>
          <p:cNvSpPr txBox="1"/>
          <p:nvPr/>
        </p:nvSpPr>
        <p:spPr>
          <a:xfrm>
            <a:off x="7424814" y="922658"/>
            <a:ext cx="112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Mitchell County </a:t>
            </a:r>
          </a:p>
        </p:txBody>
      </p:sp>
    </p:spTree>
    <p:extLst>
      <p:ext uri="{BB962C8B-B14F-4D97-AF65-F5344CB8AC3E}">
        <p14:creationId xmlns:p14="http://schemas.microsoft.com/office/powerpoint/2010/main" val="263643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4673" y="78222"/>
            <a:ext cx="5023113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i="1" dirty="0">
                <a:latin typeface="Georgia" pitchFamily="18" charset="0"/>
              </a:rPr>
              <a:t>Georgiacetus vogtlensis</a:t>
            </a:r>
            <a:r>
              <a:rPr lang="en-US" sz="1600" b="1" dirty="0">
                <a:latin typeface="Georgia" pitchFamily="18" charset="0"/>
              </a:rPr>
              <a:t> (the Georgia Whale) A new species from Georgia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40 million years old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The likely ancestor to all modern whales.</a:t>
            </a:r>
          </a:p>
        </p:txBody>
      </p:sp>
      <p:pic>
        <p:nvPicPr>
          <p:cNvPr id="2050" name="Picture 2" descr="C:\Users\Thurmans\Pictures\Research Images\ParrishBasilosaurus\GeorgiacetusFinal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54" y="34840"/>
            <a:ext cx="3806208" cy="1614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hurmans\Pictures\Research Images\Website Images\Chapter 11 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8"/>
          <a:stretch/>
        </p:blipFill>
        <p:spPr bwMode="auto">
          <a:xfrm>
            <a:off x="102339" y="1217954"/>
            <a:ext cx="3350817" cy="43239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77FC2-AC5A-4BF3-8F6E-519549EB34EE}"/>
              </a:ext>
            </a:extLst>
          </p:cNvPr>
          <p:cNvSpPr txBox="1"/>
          <p:nvPr/>
        </p:nvSpPr>
        <p:spPr>
          <a:xfrm>
            <a:off x="5199398" y="1672109"/>
            <a:ext cx="3929921" cy="36933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eorgia" panose="02040502050405020303" pitchFamily="18" charset="0"/>
              </a:rPr>
              <a:t>The fossils from 3 individuals were discovered during the 1983 construction of Nuclear Power Plant Vogtle and described by Richard Hulbert.</a:t>
            </a:r>
          </a:p>
          <a:p>
            <a:pPr algn="r"/>
            <a:r>
              <a:rPr lang="en-US" sz="800" dirty="0">
                <a:latin typeface="Georgia" panose="02040502050405020303" pitchFamily="18" charset="0"/>
              </a:rPr>
              <a:t> </a:t>
            </a:r>
          </a:p>
          <a:p>
            <a:pPr algn="r"/>
            <a:r>
              <a:rPr lang="en-US" sz="1400" dirty="0">
                <a:latin typeface="Georgia" panose="02040502050405020303" pitchFamily="18" charset="0"/>
              </a:rPr>
              <a:t>Its a transition fossil between walking &amp; swimming whales, it likely possessed well developed hind legs but it’s hips weren’t fused to it’s spine so it couldn’t support it’s own weight out of the water.</a:t>
            </a:r>
          </a:p>
          <a:p>
            <a:pPr algn="r"/>
            <a:endParaRPr lang="en-US" sz="800" dirty="0">
              <a:latin typeface="Georgia" panose="02040502050405020303" pitchFamily="18" charset="0"/>
            </a:endParaRPr>
          </a:p>
          <a:p>
            <a:pPr algn="r"/>
            <a:r>
              <a:rPr lang="en-US" sz="1400" dirty="0">
                <a:latin typeface="Georgia" panose="02040502050405020303" pitchFamily="18" charset="0"/>
              </a:rPr>
              <a:t>In 2008 Mark </a:t>
            </a:r>
            <a:r>
              <a:rPr lang="en-US" sz="1400" dirty="0" err="1">
                <a:latin typeface="Georgia" panose="02040502050405020303" pitchFamily="18" charset="0"/>
              </a:rPr>
              <a:t>Uhen</a:t>
            </a:r>
            <a:r>
              <a:rPr lang="en-US" sz="1400" dirty="0">
                <a:latin typeface="Georgia" panose="02040502050405020303" pitchFamily="18" charset="0"/>
              </a:rPr>
              <a:t> confirmed additional individuals from Alabama, Mississippi and Texas. </a:t>
            </a:r>
          </a:p>
          <a:p>
            <a:pPr algn="r"/>
            <a:endParaRPr lang="en-US" sz="800" dirty="0">
              <a:latin typeface="Georgia" panose="02040502050405020303" pitchFamily="18" charset="0"/>
            </a:endParaRPr>
          </a:p>
          <a:p>
            <a:pPr algn="r"/>
            <a:r>
              <a:rPr lang="en-US" sz="1400" dirty="0" err="1">
                <a:latin typeface="Georgia" panose="02040502050405020303" pitchFamily="18" charset="0"/>
              </a:rPr>
              <a:t>Uhen</a:t>
            </a:r>
            <a:r>
              <a:rPr lang="en-US" sz="1400" dirty="0">
                <a:latin typeface="Georgia" panose="02040502050405020303" pitchFamily="18" charset="0"/>
              </a:rPr>
              <a:t> also showed the apparent ancestry linking </a:t>
            </a:r>
            <a:r>
              <a:rPr lang="en-US" sz="1400" i="1" dirty="0">
                <a:latin typeface="Georgia" panose="02040502050405020303" pitchFamily="18" charset="0"/>
              </a:rPr>
              <a:t>Georgiacetus</a:t>
            </a:r>
            <a:r>
              <a:rPr lang="en-US" sz="1400" dirty="0">
                <a:latin typeface="Georgia" panose="02040502050405020303" pitchFamily="18" charset="0"/>
              </a:rPr>
              <a:t> to modern whales through similarities in the structure of the  skeleton &amp; skulls.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667D7-79DE-4DE2-B568-22A86FC4E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17" y="5394717"/>
            <a:ext cx="2564543" cy="1421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E9B29-2128-4465-8765-7F4CABA87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9" y="5614793"/>
            <a:ext cx="2890821" cy="1161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D5BEA1-4B98-460F-9C23-F69C75570A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9"/>
          <a:stretch/>
        </p:blipFill>
        <p:spPr>
          <a:xfrm>
            <a:off x="6400799" y="5316380"/>
            <a:ext cx="2331857" cy="1499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43A341-FAF2-487A-BBB3-04A0414D1ADA}"/>
              </a:ext>
            </a:extLst>
          </p:cNvPr>
          <p:cNvSpPr txBox="1"/>
          <p:nvPr/>
        </p:nvSpPr>
        <p:spPr>
          <a:xfrm>
            <a:off x="228600" y="4830367"/>
            <a:ext cx="213360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Time; Middle Eocene</a:t>
            </a:r>
          </a:p>
        </p:txBody>
      </p:sp>
      <p:pic>
        <p:nvPicPr>
          <p:cNvPr id="7" name="Picture 6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33204FA0-EF33-4399-A1A4-FBAA76F1C7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47" y="1217954"/>
            <a:ext cx="1620381" cy="1877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C46840-BE82-4094-A6EA-83F1BE972D20}"/>
              </a:ext>
            </a:extLst>
          </p:cNvPr>
          <p:cNvSpPr txBox="1"/>
          <p:nvPr/>
        </p:nvSpPr>
        <p:spPr>
          <a:xfrm>
            <a:off x="3886200" y="2221844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eorgia" panose="02040502050405020303" pitchFamily="18" charset="0"/>
              </a:rPr>
              <a:t>Burke County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19F9F-3428-4F5D-8866-B2AFAC9A6794}"/>
              </a:ext>
            </a:extLst>
          </p:cNvPr>
          <p:cNvSpPr txBox="1"/>
          <p:nvPr/>
        </p:nvSpPr>
        <p:spPr>
          <a:xfrm>
            <a:off x="3493047" y="3224561"/>
            <a:ext cx="1624740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Our Georgia Whale was shown to likely lack flukes when a flanged end-of-tail vertebra was found.</a:t>
            </a:r>
          </a:p>
        </p:txBody>
      </p:sp>
    </p:spTree>
    <p:extLst>
      <p:ext uri="{BB962C8B-B14F-4D97-AF65-F5344CB8AC3E}">
        <p14:creationId xmlns:p14="http://schemas.microsoft.com/office/powerpoint/2010/main" val="1012264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CAN0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00" y="1186956"/>
            <a:ext cx="3239063" cy="418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71600" y="59790"/>
            <a:ext cx="7713588" cy="10832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The family of basilosaurids are the first whales to posses flukes.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 They’re well known from Georgia’s 37 million year old sediments</a:t>
            </a:r>
          </a:p>
          <a:p>
            <a:pPr>
              <a:defRPr/>
            </a:pPr>
            <a:endParaRPr lang="en-US" sz="1600" b="1" dirty="0">
              <a:latin typeface="Georgia" pitchFamily="18" charset="0"/>
            </a:endParaRPr>
          </a:p>
          <a:p>
            <a:pPr>
              <a:defRPr/>
            </a:pPr>
            <a:r>
              <a:rPr lang="en-US" sz="1600" dirty="0">
                <a:latin typeface="Georgia" pitchFamily="18" charset="0"/>
              </a:rPr>
              <a:t>(</a:t>
            </a:r>
            <a:r>
              <a:rPr lang="en-US" sz="1600" i="1" dirty="0">
                <a:latin typeface="Georgia" pitchFamily="18" charset="0"/>
              </a:rPr>
              <a:t>Georgiacetus</a:t>
            </a:r>
            <a:r>
              <a:rPr lang="en-US" sz="1600" dirty="0">
                <a:latin typeface="Georgia" pitchFamily="18" charset="0"/>
              </a:rPr>
              <a:t> is the apparent ancestor to the </a:t>
            </a:r>
            <a:r>
              <a:rPr lang="en-US" sz="1600" dirty="0" err="1">
                <a:latin typeface="Georgia" pitchFamily="18" charset="0"/>
              </a:rPr>
              <a:t>basilosaurid</a:t>
            </a:r>
            <a:r>
              <a:rPr lang="en-US" sz="1600" dirty="0">
                <a:latin typeface="Georgia" pitchFamily="18" charset="0"/>
              </a:rPr>
              <a:t> family) </a:t>
            </a:r>
          </a:p>
          <a:p>
            <a:pPr>
              <a:defRPr/>
            </a:pPr>
            <a:endParaRPr lang="en-US" sz="1600" b="1" dirty="0">
              <a:latin typeface="Georgia" pitchFamily="18" charset="0"/>
            </a:endParaRPr>
          </a:p>
        </p:txBody>
      </p:sp>
      <p:pic>
        <p:nvPicPr>
          <p:cNvPr id="2050" name="Picture 2" descr="C:\Users\Thurmans\Pictures\Research Images\Website Images\Chapter 12 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5" y="1170426"/>
            <a:ext cx="4325835" cy="18787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hurmans\Pictures\Research Images\Basilosaurus fossil Compress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5" y="3260285"/>
            <a:ext cx="4234255" cy="18690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A9987C-4679-454D-B64F-EB6F8EBAB41F}"/>
              </a:ext>
            </a:extLst>
          </p:cNvPr>
          <p:cNvSpPr txBox="1"/>
          <p:nvPr/>
        </p:nvSpPr>
        <p:spPr>
          <a:xfrm>
            <a:off x="5916729" y="5539131"/>
            <a:ext cx="3170555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The </a:t>
            </a:r>
            <a:r>
              <a:rPr lang="en-US" sz="1600" dirty="0" err="1">
                <a:latin typeface="Georgia" panose="02040502050405020303" pitchFamily="18" charset="0"/>
              </a:rPr>
              <a:t>basilosaurids</a:t>
            </a:r>
            <a:r>
              <a:rPr lang="en-US" sz="1600" dirty="0">
                <a:latin typeface="Georgia" panose="02040502050405020303" pitchFamily="18" charset="0"/>
              </a:rPr>
              <a:t> are a large family of whales ranging from dolphin sized to the first great whales.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1575A-C80C-421E-A109-1FE19DFD6AA7}"/>
              </a:ext>
            </a:extLst>
          </p:cNvPr>
          <p:cNvSpPr txBox="1"/>
          <p:nvPr/>
        </p:nvSpPr>
        <p:spPr>
          <a:xfrm>
            <a:off x="222537" y="154105"/>
            <a:ext cx="965805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Time;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Late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Eocene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F3B48-EBF7-4D50-8CDA-A227D98C7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7" y="4194798"/>
            <a:ext cx="1566009" cy="8182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F7E59-BBEA-4011-B5FC-8647E461DB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8" b="17945"/>
          <a:stretch/>
        </p:blipFill>
        <p:spPr>
          <a:xfrm>
            <a:off x="2925429" y="3330099"/>
            <a:ext cx="1445647" cy="10832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87989-A9BB-4EEA-AB24-9B6F5B6B5296}"/>
              </a:ext>
            </a:extLst>
          </p:cNvPr>
          <p:cNvCxnSpPr>
            <a:cxnSpLocks/>
          </p:cNvCxnSpPr>
          <p:nvPr/>
        </p:nvCxnSpPr>
        <p:spPr>
          <a:xfrm>
            <a:off x="2782186" y="2141203"/>
            <a:ext cx="439024" cy="1062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18B34FE-28E5-40D8-8D11-023BEE9125AB}"/>
              </a:ext>
            </a:extLst>
          </p:cNvPr>
          <p:cNvSpPr txBox="1"/>
          <p:nvPr/>
        </p:nvSpPr>
        <p:spPr>
          <a:xfrm>
            <a:off x="2937313" y="2201955"/>
            <a:ext cx="1219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Vestigial legs</a:t>
            </a:r>
          </a:p>
        </p:txBody>
      </p:sp>
      <p:pic>
        <p:nvPicPr>
          <p:cNvPr id="22" name="Picture 21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ACEBF36D-BE29-4244-A2D0-790060204E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5" y="5227105"/>
            <a:ext cx="5745752" cy="1571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30D70-AE27-4338-8F16-515E7497019F}"/>
              </a:ext>
            </a:extLst>
          </p:cNvPr>
          <p:cNvSpPr txBox="1"/>
          <p:nvPr/>
        </p:nvSpPr>
        <p:spPr>
          <a:xfrm>
            <a:off x="4454741" y="1186956"/>
            <a:ext cx="1374417" cy="40010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eorgia" panose="02040502050405020303" pitchFamily="18" charset="0"/>
              </a:rPr>
              <a:t>The </a:t>
            </a:r>
            <a:r>
              <a:rPr lang="en-US" sz="1400" dirty="0" err="1">
                <a:latin typeface="Georgia" panose="02040502050405020303" pitchFamily="18" charset="0"/>
              </a:rPr>
              <a:t>Basilosaurid</a:t>
            </a:r>
            <a:r>
              <a:rPr lang="en-US" sz="1400" dirty="0">
                <a:latin typeface="Georgia" panose="02040502050405020303" pitchFamily="18" charset="0"/>
              </a:rPr>
              <a:t> family possessed the same </a:t>
            </a:r>
          </a:p>
          <a:p>
            <a:pPr algn="ctr"/>
            <a:r>
              <a:rPr lang="en-US" sz="1400" dirty="0">
                <a:latin typeface="Georgia" panose="02040502050405020303" pitchFamily="18" charset="0"/>
              </a:rPr>
              <a:t>end-of-tail arrangement as all modern whales. Thus they very likely possessed flukes.</a:t>
            </a:r>
          </a:p>
          <a:p>
            <a:pPr algn="ctr"/>
            <a:endParaRPr lang="en-US" sz="1400" dirty="0">
              <a:latin typeface="Georgia" panose="02040502050405020303" pitchFamily="18" charset="0"/>
            </a:endParaRPr>
          </a:p>
          <a:p>
            <a:pPr algn="ctr"/>
            <a:r>
              <a:rPr lang="en-US" sz="1400" dirty="0">
                <a:latin typeface="Georgia" panose="02040502050405020303" pitchFamily="18" charset="0"/>
              </a:rPr>
              <a:t>Yet the skull is clearly descended from </a:t>
            </a:r>
            <a:r>
              <a:rPr lang="en-US" sz="1400" i="1" dirty="0">
                <a:latin typeface="Georgia" panose="02040502050405020303" pitchFamily="18" charset="0"/>
              </a:rPr>
              <a:t>Georgiacetus</a:t>
            </a:r>
            <a:r>
              <a:rPr lang="en-US" sz="1600" dirty="0">
                <a:latin typeface="Georgia" panose="0204050205040502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14955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27ADA-8A35-48BB-A6A4-2E912127B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9" y="1824510"/>
            <a:ext cx="6002771" cy="405764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AF7BF-C5BA-4914-8C87-66759B1E1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831" r="17500" b="24062"/>
          <a:stretch/>
        </p:blipFill>
        <p:spPr>
          <a:xfrm>
            <a:off x="6330684" y="182323"/>
            <a:ext cx="2658538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42AC0-94A2-4A99-ADDA-7AF6C1C49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5766" r="27657" b="43541"/>
          <a:stretch/>
        </p:blipFill>
        <p:spPr>
          <a:xfrm>
            <a:off x="6394551" y="3335927"/>
            <a:ext cx="2658979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0F74A-0ED1-4BC9-B457-01F1B318BEA0}"/>
              </a:ext>
            </a:extLst>
          </p:cNvPr>
          <p:cNvSpPr txBox="1"/>
          <p:nvPr/>
        </p:nvSpPr>
        <p:spPr>
          <a:xfrm>
            <a:off x="154778" y="137020"/>
            <a:ext cx="6087330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Georgia" panose="02040502050405020303" pitchFamily="18" charset="0"/>
              </a:rPr>
              <a:t>Oaky Woods Wildlife Management Area</a:t>
            </a:r>
          </a:p>
          <a:p>
            <a:pPr algn="r"/>
            <a:r>
              <a:rPr lang="en-US" sz="1600" b="1" dirty="0">
                <a:latin typeface="Georgia" panose="02040502050405020303" pitchFamily="18" charset="0"/>
              </a:rPr>
              <a:t>Houston County, GA</a:t>
            </a:r>
          </a:p>
          <a:p>
            <a:pPr algn="r"/>
            <a:r>
              <a:rPr lang="en-US" sz="1600" dirty="0">
                <a:latin typeface="Georgia" panose="02040502050405020303" pitchFamily="18" charset="0"/>
              </a:rPr>
              <a:t>33.9 million year old sediments</a:t>
            </a:r>
          </a:p>
          <a:p>
            <a:pPr algn="r"/>
            <a:r>
              <a:rPr lang="en-US" sz="1600" dirty="0">
                <a:latin typeface="Georgia" panose="02040502050405020303" pitchFamily="18" charset="0"/>
              </a:rPr>
              <a:t>Just before &amp; after </a:t>
            </a:r>
          </a:p>
          <a:p>
            <a:pPr algn="r"/>
            <a:r>
              <a:rPr lang="en-US" sz="1600" dirty="0">
                <a:latin typeface="Georgia" panose="02040502050405020303" pitchFamily="18" charset="0"/>
              </a:rPr>
              <a:t>the Eocene/Oligocene extinction event</a:t>
            </a:r>
          </a:p>
          <a:p>
            <a:pPr algn="r"/>
            <a:r>
              <a:rPr lang="en-US" sz="1600" b="1" dirty="0">
                <a:latin typeface="Georgia" panose="02040502050405020303" pitchFamily="18" charset="0"/>
              </a:rPr>
              <a:t>See GeorgiasFossils.com, Section 13H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E5D22-8933-4AA3-A932-49559D8E2043}"/>
              </a:ext>
            </a:extLst>
          </p:cNvPr>
          <p:cNvSpPr txBox="1"/>
          <p:nvPr/>
        </p:nvSpPr>
        <p:spPr>
          <a:xfrm>
            <a:off x="154778" y="5954980"/>
            <a:ext cx="52578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A GeorgiasFossils.com amateur  </a:t>
            </a:r>
            <a:r>
              <a:rPr lang="en-US" sz="1600" b="1" dirty="0">
                <a:latin typeface="Georgia" panose="02040502050405020303" pitchFamily="18" charset="0"/>
              </a:rPr>
              <a:t>research project </a:t>
            </a:r>
            <a:r>
              <a:rPr lang="en-US" sz="1600" dirty="0">
                <a:latin typeface="Georgia" panose="02040502050405020303" pitchFamily="18" charset="0"/>
              </a:rPr>
              <a:t>through the Georgia Department of Natural Resources 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Wildlife Management Division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4BFD8-03C3-46A8-8A67-335EE71D2185}"/>
              </a:ext>
            </a:extLst>
          </p:cNvPr>
          <p:cNvSpPr txBox="1"/>
          <p:nvPr/>
        </p:nvSpPr>
        <p:spPr>
          <a:xfrm>
            <a:off x="5867400" y="6073577"/>
            <a:ext cx="29718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eorgia" panose="02040502050405020303" pitchFamily="18" charset="0"/>
              </a:rPr>
              <a:t>Amateurs can contribute directly to science!</a:t>
            </a:r>
          </a:p>
        </p:txBody>
      </p:sp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27E05A3E-366D-46BD-AF8F-4541BFD29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322"/>
            <a:ext cx="1252005" cy="1450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C88E7D-0347-4D49-B527-852A1BB51343}"/>
              </a:ext>
            </a:extLst>
          </p:cNvPr>
          <p:cNvSpPr txBox="1"/>
          <p:nvPr/>
        </p:nvSpPr>
        <p:spPr>
          <a:xfrm>
            <a:off x="317177" y="999501"/>
            <a:ext cx="1252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Houston County</a:t>
            </a:r>
          </a:p>
        </p:txBody>
      </p:sp>
    </p:spTree>
    <p:extLst>
      <p:ext uri="{BB962C8B-B14F-4D97-AF65-F5344CB8AC3E}">
        <p14:creationId xmlns:p14="http://schemas.microsoft.com/office/powerpoint/2010/main" val="2412135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egacerops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0484"/>
            <a:ext cx="4110038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 descr="megacerops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66" y="1465277"/>
            <a:ext cx="3771900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5975758"/>
            <a:ext cx="4188333" cy="7159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 err="1">
                <a:latin typeface="Georgia" pitchFamily="18" charset="0"/>
              </a:rPr>
              <a:t>Brontotheres</a:t>
            </a:r>
            <a:r>
              <a:rPr lang="en-US" sz="1800" b="1" dirty="0">
                <a:latin typeface="Georgia" pitchFamily="18" charset="0"/>
              </a:rPr>
              <a:t> walked Georgia</a:t>
            </a: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35 million years ago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DFA49-5F8D-4E8D-B244-002C65CB5820}"/>
              </a:ext>
            </a:extLst>
          </p:cNvPr>
          <p:cNvSpPr txBox="1"/>
          <p:nvPr/>
        </p:nvSpPr>
        <p:spPr>
          <a:xfrm>
            <a:off x="4416933" y="204132"/>
            <a:ext cx="450469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eorgia" panose="02040502050405020303" pitchFamily="18" charset="0"/>
              </a:rPr>
              <a:t>In 2005 Dennis </a:t>
            </a:r>
            <a:r>
              <a:rPr lang="en-US" sz="1600" b="1" dirty="0" err="1">
                <a:latin typeface="Georgia" panose="02040502050405020303" pitchFamily="18" charset="0"/>
              </a:rPr>
              <a:t>Parmley</a:t>
            </a:r>
            <a:r>
              <a:rPr lang="en-US" sz="1600" b="1" dirty="0">
                <a:latin typeface="Georgia" panose="02040502050405020303" pitchFamily="18" charset="0"/>
              </a:rPr>
              <a:t> and David J. </a:t>
            </a:r>
            <a:r>
              <a:rPr lang="en-US" sz="1600" b="1" dirty="0" err="1">
                <a:latin typeface="Georgia" panose="02040502050405020303" pitchFamily="18" charset="0"/>
              </a:rPr>
              <a:t>Cicimurri</a:t>
            </a:r>
            <a:r>
              <a:rPr lang="en-US" sz="1600" b="1" dirty="0">
                <a:latin typeface="Georgia" panose="02040502050405020303" pitchFamily="18" charset="0"/>
              </a:rPr>
              <a:t> reported a single </a:t>
            </a:r>
            <a:r>
              <a:rPr lang="en-US" sz="1600" b="1" dirty="0" err="1">
                <a:latin typeface="Georgia" panose="02040502050405020303" pitchFamily="18" charset="0"/>
              </a:rPr>
              <a:t>brontothere</a:t>
            </a:r>
            <a:r>
              <a:rPr lang="en-US" sz="1600" b="1" dirty="0">
                <a:latin typeface="Georgia" panose="02040502050405020303" pitchFamily="18" charset="0"/>
              </a:rPr>
              <a:t> tooth from sediments in Gordon, Georgia, Wilkinson County.</a:t>
            </a:r>
          </a:p>
        </p:txBody>
      </p:sp>
      <p:pic>
        <p:nvPicPr>
          <p:cNvPr id="8" name="Picture 7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FE35053D-176B-4AF4-A6BE-7B230F990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35" y="2162504"/>
            <a:ext cx="1431055" cy="1658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67731-A2FE-423D-912B-667B56A015E6}"/>
              </a:ext>
            </a:extLst>
          </p:cNvPr>
          <p:cNvSpPr txBox="1"/>
          <p:nvPr/>
        </p:nvSpPr>
        <p:spPr>
          <a:xfrm>
            <a:off x="4227033" y="3048000"/>
            <a:ext cx="1051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Wilkinson County</a:t>
            </a:r>
          </a:p>
        </p:txBody>
      </p:sp>
    </p:spTree>
    <p:extLst>
      <p:ext uri="{BB962C8B-B14F-4D97-AF65-F5344CB8AC3E}">
        <p14:creationId xmlns:p14="http://schemas.microsoft.com/office/powerpoint/2010/main" val="4117437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erminator-Pig-Panel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17" y="1138106"/>
            <a:ext cx="4019414" cy="53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05165" y="78237"/>
            <a:ext cx="4642066" cy="10525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Terminator Pigs (Entelodonts)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Walked Georgia 34 million years ago.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Their fossils occur in </a:t>
            </a:r>
          </a:p>
          <a:p>
            <a:pPr>
              <a:defRPr/>
            </a:pPr>
            <a:r>
              <a:rPr lang="en-US" sz="1600" b="1" dirty="0">
                <a:latin typeface="Georgia" pitchFamily="18" charset="0"/>
              </a:rPr>
              <a:t> Twiggs &amp; Houston Counties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36EA5-EC98-481C-A77D-7D601074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8" y="3674678"/>
            <a:ext cx="4642065" cy="2818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53028-2C92-4DF5-9BD3-7F14E19CE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" y="1288143"/>
            <a:ext cx="3103968" cy="2140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99C875-31F2-4262-BB37-9A39CC4C0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6"/>
          <a:stretch/>
        </p:blipFill>
        <p:spPr>
          <a:xfrm>
            <a:off x="259115" y="78237"/>
            <a:ext cx="1214452" cy="106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01D46-CC95-42A1-8393-FCC4B3BE4B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8"/>
          <a:stretch/>
        </p:blipFill>
        <p:spPr>
          <a:xfrm>
            <a:off x="1773457" y="78237"/>
            <a:ext cx="1017366" cy="106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0F841D-C5C8-46EA-A68B-360D35F3C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1" y="78237"/>
            <a:ext cx="1247777" cy="10525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B0D22-0F5D-4D6C-A228-9050C61B5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1126" y="5972407"/>
            <a:ext cx="864877" cy="885593"/>
          </a:xfrm>
          <a:prstGeom prst="rect">
            <a:avLst/>
          </a:prstGeom>
        </p:spPr>
      </p:pic>
      <p:pic>
        <p:nvPicPr>
          <p:cNvPr id="5" name="Picture 4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7E7C9954-24BA-417D-B1D6-821A3C81B4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46" y="1538676"/>
            <a:ext cx="1491397" cy="1728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26931-43CC-490F-AE6F-63707DD97B2A}"/>
              </a:ext>
            </a:extLst>
          </p:cNvPr>
          <p:cNvSpPr txBox="1"/>
          <p:nvPr/>
        </p:nvSpPr>
        <p:spPr>
          <a:xfrm>
            <a:off x="3733800" y="2514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eorgia" panose="02040502050405020303" pitchFamily="18" charset="0"/>
              </a:rPr>
              <a:t>Twiggs County</a:t>
            </a:r>
          </a:p>
        </p:txBody>
      </p:sp>
    </p:spTree>
    <p:extLst>
      <p:ext uri="{BB962C8B-B14F-4D97-AF65-F5344CB8AC3E}">
        <p14:creationId xmlns:p14="http://schemas.microsoft.com/office/powerpoint/2010/main" val="1360013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megalodon2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" y="1329773"/>
            <a:ext cx="4454345" cy="510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48200" y="118536"/>
            <a:ext cx="1900442" cy="4031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latin typeface="Georgia" pitchFamily="18" charset="0"/>
              </a:rPr>
              <a:t>The largest shark that ever lived is well known from Georgia. 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latin typeface="Georgia" pitchFamily="18" charset="0"/>
              </a:rPr>
              <a:t>Adults reached at least 52 feet in length, and may have exceeded 67 feet in length.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latin typeface="Georgia" pitchFamily="18" charset="0"/>
              </a:rPr>
              <a:t>There is strong evidence that they actively hunted whales.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43F46-A5FF-4367-B06D-3C55958DE4A8}"/>
              </a:ext>
            </a:extLst>
          </p:cNvPr>
          <p:cNvSpPr txBox="1"/>
          <p:nvPr/>
        </p:nvSpPr>
        <p:spPr>
          <a:xfrm>
            <a:off x="129100" y="6462464"/>
            <a:ext cx="44429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eorgia" panose="02040502050405020303" pitchFamily="18" charset="0"/>
              </a:rPr>
              <a:t>Time: Miocene Epoch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078B4-7FF1-4207-B01B-73F23131C39E}"/>
              </a:ext>
            </a:extLst>
          </p:cNvPr>
          <p:cNvSpPr/>
          <p:nvPr/>
        </p:nvSpPr>
        <p:spPr>
          <a:xfrm>
            <a:off x="129100" y="118537"/>
            <a:ext cx="4680733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4400" b="1" i="1" dirty="0">
                <a:solidFill>
                  <a:prstClr val="black"/>
                </a:solidFill>
                <a:latin typeface="Georgia" pitchFamily="18" charset="0"/>
              </a:rPr>
              <a:t>C.</a:t>
            </a:r>
            <a:r>
              <a:rPr lang="en-US" sz="4400" b="1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4400" b="1" i="1" dirty="0">
                <a:solidFill>
                  <a:prstClr val="black"/>
                </a:solidFill>
                <a:latin typeface="Georgia" pitchFamily="18" charset="0"/>
              </a:rPr>
              <a:t>megalodon</a:t>
            </a:r>
            <a:r>
              <a:rPr lang="en-US" sz="4400" b="1" dirty="0">
                <a:solidFill>
                  <a:prstClr val="black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4BD43D22-B5B7-4E32-B600-E237CAD40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28" y="4800600"/>
            <a:ext cx="1393272" cy="1661864"/>
          </a:xfrm>
          <a:prstGeom prst="rect">
            <a:avLst/>
          </a:prstGeom>
        </p:spPr>
      </p:pic>
      <p:pic>
        <p:nvPicPr>
          <p:cNvPr id="13" name="Picture 12" descr="A picture containing indoor, red, clothing, black&#10;&#10;Description generated with high confidence">
            <a:extLst>
              <a:ext uri="{FF2B5EF4-FFF2-40B4-BE49-F238E27FC236}">
                <a16:creationId xmlns:a16="http://schemas.microsoft.com/office/drawing/2014/main" id="{294EE9B5-CBF2-43F1-9F1A-A99DC0371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59108"/>
            <a:ext cx="2842700" cy="17631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4087C6-70BB-4E31-9FB6-84FDCA947961}"/>
              </a:ext>
            </a:extLst>
          </p:cNvPr>
          <p:cNvSpPr/>
          <p:nvPr/>
        </p:nvSpPr>
        <p:spPr>
          <a:xfrm>
            <a:off x="6172200" y="6277800"/>
            <a:ext cx="2842700" cy="461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13.5mm (5.3”) megalodon tooth &amp;</a:t>
            </a:r>
          </a:p>
          <a:p>
            <a:pPr lvl="0" algn="ctr"/>
            <a:r>
              <a:rPr lang="en-US" sz="1200" b="1" dirty="0">
                <a:solidFill>
                  <a:prstClr val="black"/>
                </a:solidFill>
                <a:latin typeface="Georgia" panose="02040502050405020303" pitchFamily="18" charset="0"/>
              </a:rPr>
              <a:t>great white shark teeth.</a:t>
            </a:r>
          </a:p>
        </p:txBody>
      </p:sp>
      <p:pic>
        <p:nvPicPr>
          <p:cNvPr id="16" name="Picture 15" descr="A hand holding a piece of bread&#10;&#10;Description generated with very high confidence">
            <a:extLst>
              <a:ext uri="{FF2B5EF4-FFF2-40B4-BE49-F238E27FC236}">
                <a16:creationId xmlns:a16="http://schemas.microsoft.com/office/drawing/2014/main" id="{90B2C5DC-63F8-4259-8BE7-BA1F275CE4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4444"/>
          <a:stretch/>
        </p:blipFill>
        <p:spPr>
          <a:xfrm>
            <a:off x="6619762" y="278110"/>
            <a:ext cx="2395138" cy="24315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CA0E13-9775-4B73-91A2-5CCC414189E5}"/>
              </a:ext>
            </a:extLst>
          </p:cNvPr>
          <p:cNvSpPr txBox="1"/>
          <p:nvPr/>
        </p:nvSpPr>
        <p:spPr>
          <a:xfrm>
            <a:off x="4931328" y="5282823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eorgia" panose="02040502050405020303" pitchFamily="18" charset="0"/>
              </a:rPr>
              <a:t>Chatham &amp; other Coastal Counties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1410EA-834E-4D06-9BAE-E7C29CF4F38D}"/>
              </a:ext>
            </a:extLst>
          </p:cNvPr>
          <p:cNvSpPr txBox="1"/>
          <p:nvPr/>
        </p:nvSpPr>
        <p:spPr>
          <a:xfrm>
            <a:off x="6619762" y="2709644"/>
            <a:ext cx="23951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Georgia" panose="02040502050405020303" pitchFamily="18" charset="0"/>
              </a:rPr>
              <a:t>17.5 cm or (6.9”) megalodon tooth</a:t>
            </a:r>
          </a:p>
        </p:txBody>
      </p:sp>
    </p:spTree>
    <p:extLst>
      <p:ext uri="{BB962C8B-B14F-4D97-AF65-F5344CB8AC3E}">
        <p14:creationId xmlns:p14="http://schemas.microsoft.com/office/powerpoint/2010/main" val="260491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5CE1AF-C76B-401C-8B58-2F06C759E5F4}"/>
              </a:ext>
            </a:extLst>
          </p:cNvPr>
          <p:cNvSpPr txBox="1"/>
          <p:nvPr/>
        </p:nvSpPr>
        <p:spPr>
          <a:xfrm>
            <a:off x="230578" y="916284"/>
            <a:ext cx="52603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Shell Bluff &amp;</a:t>
            </a:r>
            <a:endParaRPr lang="it-IT" i="1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pPr algn="ctr"/>
            <a:r>
              <a:rPr lang="it-IT" dirty="0">
                <a:solidFill>
                  <a:srgbClr val="2A2A2A"/>
                </a:solidFill>
                <a:latin typeface="Georgia" panose="02040502050405020303" pitchFamily="18" charset="0"/>
              </a:rPr>
              <a:t>The giant 34 million year old oysters.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F6E85-6907-4B85-A700-5EC7E17F7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6"/>
          <a:stretch/>
        </p:blipFill>
        <p:spPr>
          <a:xfrm>
            <a:off x="230577" y="1726030"/>
            <a:ext cx="5260399" cy="3923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03B2F-5846-4E8B-8AA9-E55B08CB175A}"/>
              </a:ext>
            </a:extLst>
          </p:cNvPr>
          <p:cNvSpPr txBox="1"/>
          <p:nvPr/>
        </p:nvSpPr>
        <p:spPr>
          <a:xfrm>
            <a:off x="5602798" y="351234"/>
            <a:ext cx="3352800" cy="61555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b="1" dirty="0">
              <a:latin typeface="Georgia" panose="02040502050405020303" pitchFamily="18" charset="0"/>
            </a:endParaRP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The Inscription Reads</a:t>
            </a:r>
          </a:p>
          <a:p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Shell Bluff on the Savannah River 15 miles northeast has been famous since Indian days because of its outcrops of fossil shells including those of giant oysters.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These lived in the Eocene sea that covered this part of Georgia some 50 million years ago. </a:t>
            </a:r>
          </a:p>
          <a:p>
            <a:endParaRPr lang="en-US" sz="8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Shell Bluff has been visited and described by many famous travelers and geologists including Bartram in 1791, </a:t>
            </a:r>
            <a:r>
              <a:rPr lang="en-US" dirty="0" err="1">
                <a:latin typeface="Georgia" panose="02040502050405020303" pitchFamily="18" charset="0"/>
              </a:rPr>
              <a:t>Vanuxem</a:t>
            </a:r>
            <a:r>
              <a:rPr lang="en-US" dirty="0">
                <a:latin typeface="Georgia" panose="02040502050405020303" pitchFamily="18" charset="0"/>
              </a:rPr>
              <a:t> in 1828, Conrad in 1834, and Sir Charles Lyell in 1842.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DFE6F-9571-4685-9348-44767BA030A5}"/>
              </a:ext>
            </a:extLst>
          </p:cNvPr>
          <p:cNvSpPr txBox="1"/>
          <p:nvPr/>
        </p:nvSpPr>
        <p:spPr>
          <a:xfrm>
            <a:off x="230578" y="365658"/>
            <a:ext cx="529522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2A2A"/>
                </a:solidFill>
                <a:latin typeface="Georgia" panose="02040502050405020303" pitchFamily="18" charset="0"/>
              </a:rPr>
              <a:t>Georgia’s Most Historic Fossil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E2DBD6-285E-4C7E-B278-A7EE82EB5DD4}"/>
              </a:ext>
            </a:extLst>
          </p:cNvPr>
          <p:cNvSpPr/>
          <p:nvPr/>
        </p:nvSpPr>
        <p:spPr>
          <a:xfrm>
            <a:off x="609600" y="5812455"/>
            <a:ext cx="419341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A2A2A"/>
                </a:solidFill>
                <a:latin typeface="Georgia" panose="02040502050405020303" pitchFamily="18" charset="0"/>
              </a:rPr>
              <a:t>This historical marker stands near the </a:t>
            </a:r>
          </a:p>
          <a:p>
            <a:pPr algn="ctr"/>
            <a:r>
              <a:rPr lang="en-US" dirty="0">
                <a:solidFill>
                  <a:srgbClr val="2A2A2A"/>
                </a:solidFill>
                <a:latin typeface="Georgia" panose="02040502050405020303" pitchFamily="18" charset="0"/>
              </a:rPr>
              <a:t>Waynesboro, Georgia Post Office.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49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ldicetusfix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3056"/>
            <a:ext cx="3768632" cy="460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caldicetus2fix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16" y="1905000"/>
            <a:ext cx="3767084" cy="460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152400"/>
            <a:ext cx="7315200" cy="16237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1800" b="1" i="1" dirty="0" err="1">
                <a:latin typeface="Georgia" pitchFamily="18" charset="0"/>
              </a:rPr>
              <a:t>Scaldicetus</a:t>
            </a:r>
            <a:r>
              <a:rPr lang="en-US" sz="1800" b="1" dirty="0">
                <a:latin typeface="Georgia" pitchFamily="18" charset="0"/>
              </a:rPr>
              <a:t>; the killer sperm whale</a:t>
            </a:r>
          </a:p>
          <a:p>
            <a:pPr algn="r">
              <a:defRPr/>
            </a:pPr>
            <a:r>
              <a:rPr lang="en-US" sz="1800" b="1" dirty="0">
                <a:latin typeface="Georgia" pitchFamily="18" charset="0"/>
              </a:rPr>
              <a:t>growing to nearly 23 feet. </a:t>
            </a:r>
          </a:p>
          <a:p>
            <a:pPr algn="r">
              <a:defRPr/>
            </a:pPr>
            <a:r>
              <a:rPr lang="en-US" sz="1600" b="1" dirty="0">
                <a:latin typeface="Georgia" pitchFamily="18" charset="0"/>
              </a:rPr>
              <a:t>23.3 to 5.3 million years ago </a:t>
            </a:r>
          </a:p>
          <a:p>
            <a:pPr algn="r">
              <a:defRPr/>
            </a:pPr>
            <a:endParaRPr lang="en-US" sz="800" b="1" dirty="0">
              <a:latin typeface="Georgia" pitchFamily="18" charset="0"/>
            </a:endParaRPr>
          </a:p>
          <a:p>
            <a:pPr algn="r">
              <a:defRPr/>
            </a:pPr>
            <a:r>
              <a:rPr lang="en-US" sz="1400" b="1" i="1" dirty="0" err="1">
                <a:latin typeface="Georgia" pitchFamily="18" charset="0"/>
              </a:rPr>
              <a:t>Scaldicetus</a:t>
            </a:r>
            <a:r>
              <a:rPr lang="en-US" sz="1400" b="1" i="1" dirty="0">
                <a:latin typeface="Georgia" pitchFamily="18" charset="0"/>
              </a:rPr>
              <a:t> &amp; megalodon</a:t>
            </a:r>
            <a:r>
              <a:rPr lang="en-US" sz="1400" b="1" dirty="0">
                <a:latin typeface="Georgia" pitchFamily="18" charset="0"/>
              </a:rPr>
              <a:t> are present </a:t>
            </a:r>
          </a:p>
          <a:p>
            <a:pPr algn="r">
              <a:defRPr/>
            </a:pPr>
            <a:r>
              <a:rPr lang="en-US" sz="1400" b="1" dirty="0">
                <a:latin typeface="Georgia" pitchFamily="18" charset="0"/>
              </a:rPr>
              <a:t>in the sea which covered South Georgia. </a:t>
            </a:r>
          </a:p>
          <a:p>
            <a:pPr algn="r">
              <a:defRPr/>
            </a:pPr>
            <a:r>
              <a:rPr lang="en-US" sz="1400" b="1" dirty="0">
                <a:latin typeface="Georgia" pitchFamily="18" charset="0"/>
              </a:rPr>
              <a:t>There is evidence that </a:t>
            </a:r>
            <a:r>
              <a:rPr lang="en-US" sz="1400" b="1" i="1" dirty="0">
                <a:latin typeface="Georgia" pitchFamily="18" charset="0"/>
              </a:rPr>
              <a:t>megalodon</a:t>
            </a:r>
            <a:r>
              <a:rPr lang="en-US" sz="1400" b="1" dirty="0">
                <a:latin typeface="Georgia" pitchFamily="18" charset="0"/>
              </a:rPr>
              <a:t> hunted </a:t>
            </a:r>
            <a:r>
              <a:rPr lang="en-US" sz="1400" b="1" i="1" dirty="0" err="1">
                <a:latin typeface="Georgia" pitchFamily="18" charset="0"/>
              </a:rPr>
              <a:t>Scaldicetus</a:t>
            </a:r>
            <a:r>
              <a:rPr lang="en-US" sz="1400" b="1" i="1" dirty="0">
                <a:latin typeface="Georgia" pitchFamily="18" charset="0"/>
              </a:rPr>
              <a:t>.</a:t>
            </a:r>
            <a:r>
              <a:rPr lang="en-US" sz="1400" b="1" dirty="0">
                <a:latin typeface="Georgia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0B6AD-1B41-4707-B781-0965037B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065" y="6181285"/>
            <a:ext cx="1633870" cy="67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5EE38-1806-452C-873B-37080C5E3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66" y="135268"/>
            <a:ext cx="1297497" cy="1541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92BA2D-8C13-432E-A216-59A07C8AD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48" y="685800"/>
            <a:ext cx="993734" cy="877900"/>
          </a:xfrm>
          <a:prstGeom prst="rect">
            <a:avLst/>
          </a:prstGeom>
        </p:spPr>
      </p:pic>
      <p:pic>
        <p:nvPicPr>
          <p:cNvPr id="9" name="Picture 8" descr="A close up of a plant&#10;&#10;Description generated with high confidence">
            <a:extLst>
              <a:ext uri="{FF2B5EF4-FFF2-40B4-BE49-F238E27FC236}">
                <a16:creationId xmlns:a16="http://schemas.microsoft.com/office/drawing/2014/main" id="{E5F462E3-0521-48F0-A602-24FCA3A6F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010"/>
            <a:ext cx="1819433" cy="12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76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leocerasFirstPage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5823"/>
            <a:ext cx="3370436" cy="43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TeleocerasSecondPage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93239"/>
            <a:ext cx="4015599" cy="50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76200"/>
            <a:ext cx="8753961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1600" b="1" dirty="0">
                <a:latin typeface="Georgia" pitchFamily="18" charset="0"/>
              </a:rPr>
              <a:t>Georgia Rhinos</a:t>
            </a:r>
          </a:p>
          <a:p>
            <a:pPr algn="r">
              <a:defRPr/>
            </a:pPr>
            <a:r>
              <a:rPr lang="en-US" sz="1600" dirty="0">
                <a:latin typeface="Georgia" pitchFamily="18" charset="0"/>
              </a:rPr>
              <a:t>Roughly 5.5 to 2.3 million years ago, rhinos walked Georgia.</a:t>
            </a:r>
          </a:p>
          <a:p>
            <a:pPr algn="r">
              <a:defRPr/>
            </a:pPr>
            <a:r>
              <a:rPr lang="en-US" sz="1600" dirty="0">
                <a:latin typeface="Georgia" pitchFamily="18" charset="0"/>
              </a:rPr>
              <a:t>Not enough fossils were found for identification to the level of genus, </a:t>
            </a:r>
          </a:p>
          <a:p>
            <a:pPr algn="r">
              <a:defRPr/>
            </a:pPr>
            <a:r>
              <a:rPr lang="en-US" sz="1600" dirty="0">
                <a:latin typeface="Georgia" pitchFamily="18" charset="0"/>
              </a:rPr>
              <a:t>but </a:t>
            </a:r>
            <a:r>
              <a:rPr lang="en-US" sz="1600" i="1" dirty="0" err="1">
                <a:latin typeface="Georgia" panose="02040502050405020303" pitchFamily="18" charset="0"/>
              </a:rPr>
              <a:t>Teleoceras</a:t>
            </a:r>
            <a:r>
              <a:rPr lang="en-US" sz="1600" i="1" dirty="0">
                <a:latin typeface="Georgia" panose="02040502050405020303" pitchFamily="18" charset="0"/>
              </a:rPr>
              <a:t> </a:t>
            </a:r>
            <a:r>
              <a:rPr lang="en-US" sz="1600" dirty="0">
                <a:latin typeface="Georgia" pitchFamily="18" charset="0"/>
              </a:rPr>
              <a:t>is confirmed &amp; common in Florida, so likely occurred in Georgia too.</a:t>
            </a:r>
          </a:p>
          <a:p>
            <a:pPr algn="r">
              <a:defRPr/>
            </a:pPr>
            <a:r>
              <a:rPr lang="en-US" sz="1600" i="1" dirty="0" err="1">
                <a:latin typeface="Georgia" pitchFamily="18" charset="0"/>
              </a:rPr>
              <a:t>Teleoceras</a:t>
            </a:r>
            <a:r>
              <a:rPr lang="en-US" sz="1600" dirty="0">
                <a:latin typeface="Georgia" pitchFamily="18" charset="0"/>
              </a:rPr>
              <a:t> possibly fed at night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83836-4BA8-479A-979C-274DB73B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90" y="3178127"/>
            <a:ext cx="1434561" cy="603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673050-FA1C-438F-9D82-3CCFA4BA9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836" y="1505823"/>
            <a:ext cx="1298561" cy="1542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2B0A93-F91E-4440-9588-104712CD1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51" y="1981200"/>
            <a:ext cx="993734" cy="877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14732-7FC3-4E9B-83F1-084C9A882ED8}"/>
              </a:ext>
            </a:extLst>
          </p:cNvPr>
          <p:cNvSpPr txBox="1"/>
          <p:nvPr/>
        </p:nvSpPr>
        <p:spPr>
          <a:xfrm>
            <a:off x="152400" y="5997282"/>
            <a:ext cx="463935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2A2A2A"/>
                </a:solidFill>
                <a:latin typeface="Georgia" panose="02040502050405020303" pitchFamily="18" charset="0"/>
              </a:rPr>
              <a:t>Teleoceras</a:t>
            </a: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 is a genus of grazing, heavy bodied, short legged rhinos with a single small horn.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9950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9CCE6990-8649-4B38-B0A2-A0A85671D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" b="1351"/>
          <a:stretch/>
        </p:blipFill>
        <p:spPr>
          <a:xfrm>
            <a:off x="5347161" y="797864"/>
            <a:ext cx="3723157" cy="5035980"/>
          </a:xfrm>
          <a:prstGeom prst="rect">
            <a:avLst/>
          </a:prstGeom>
        </p:spPr>
      </p:pic>
      <p:pic>
        <p:nvPicPr>
          <p:cNvPr id="5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CD58AF6E-A1B5-40D3-BC2E-97DC4094B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5" b="2212"/>
          <a:stretch/>
        </p:blipFill>
        <p:spPr>
          <a:xfrm>
            <a:off x="136965" y="1789508"/>
            <a:ext cx="3583875" cy="4805063"/>
          </a:xfrm>
          <a:prstGeom prst="rect">
            <a:avLst/>
          </a:prstGeom>
        </p:spPr>
      </p:pic>
      <p:pic>
        <p:nvPicPr>
          <p:cNvPr id="10" name="Picture 9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AB1EB1C6-2F4F-4DB4-8DA5-5C04596FC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89" y="84523"/>
            <a:ext cx="1824665" cy="1656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4178CE-B77C-4EFC-9F62-566F58656400}"/>
              </a:ext>
            </a:extLst>
          </p:cNvPr>
          <p:cNvSpPr txBox="1"/>
          <p:nvPr/>
        </p:nvSpPr>
        <p:spPr>
          <a:xfrm>
            <a:off x="136965" y="174063"/>
            <a:ext cx="3187442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The Terror Bird </a:t>
            </a:r>
            <a:r>
              <a:rPr lang="en-US" sz="1600" i="1" dirty="0" err="1">
                <a:latin typeface="Georgia" panose="02040502050405020303" pitchFamily="18" charset="0"/>
              </a:rPr>
              <a:t>Titanus</a:t>
            </a:r>
            <a:r>
              <a:rPr lang="en-US" sz="1600" i="1" dirty="0">
                <a:latin typeface="Georgia" panose="02040502050405020303" pitchFamily="18" charset="0"/>
              </a:rPr>
              <a:t> </a:t>
            </a:r>
            <a:r>
              <a:rPr lang="en-US" sz="1600" i="1" dirty="0" err="1">
                <a:latin typeface="Georgia" panose="02040502050405020303" pitchFamily="18" charset="0"/>
              </a:rPr>
              <a:t>walleri</a:t>
            </a:r>
            <a:r>
              <a:rPr lang="en-US" sz="1600" dirty="0">
                <a:latin typeface="Georgia" panose="02040502050405020303" pitchFamily="18" charset="0"/>
              </a:rPr>
              <a:t>, very likely occurred in Georgia during the Pliocene, it is known from Mexico, Texas &amp; Florida, but fossils have yet to be confirmed in the Peach State.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C097F-B058-4911-8A7D-7F89FF53DE1E}"/>
              </a:ext>
            </a:extLst>
          </p:cNvPr>
          <p:cNvSpPr txBox="1"/>
          <p:nvPr/>
        </p:nvSpPr>
        <p:spPr>
          <a:xfrm>
            <a:off x="3810000" y="5867400"/>
            <a:ext cx="5236758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Terror birds likely hunted the </a:t>
            </a:r>
            <a:r>
              <a:rPr lang="en-US" sz="1400" i="1" dirty="0">
                <a:latin typeface="Georgia" panose="02040502050405020303" pitchFamily="18" charset="0"/>
              </a:rPr>
              <a:t>Hipparion</a:t>
            </a:r>
            <a:r>
              <a:rPr lang="en-US" sz="1400" dirty="0">
                <a:latin typeface="Georgia" panose="02040502050405020303" pitchFamily="18" charset="0"/>
              </a:rPr>
              <a:t> horse which was common in Florida &amp; Georgia during the Pliocene. Known as the three-toed horse, two of the horse’s toes didn’t reach the ground so it walked on a single toe per foot like modern horses.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0F02A1-51D4-4C8D-9D94-605AB2EFD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690" y="3690439"/>
            <a:ext cx="1601161" cy="213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8FD0F8-42B9-4E03-97FB-06C5DD454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186" y="2050603"/>
            <a:ext cx="1298561" cy="1542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0C8FFC-EC06-4C8D-B744-18BEBECA7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2600" y="2551100"/>
            <a:ext cx="993734" cy="87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3B6A84-1989-4A81-8F13-3BA820F7EA8B}"/>
              </a:ext>
            </a:extLst>
          </p:cNvPr>
          <p:cNvSpPr txBox="1"/>
          <p:nvPr/>
        </p:nvSpPr>
        <p:spPr>
          <a:xfrm>
            <a:off x="5347161" y="102826"/>
            <a:ext cx="369190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Terror birds &amp;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 Three-Toed Horses</a:t>
            </a:r>
          </a:p>
        </p:txBody>
      </p:sp>
    </p:spTree>
    <p:extLst>
      <p:ext uri="{BB962C8B-B14F-4D97-AF65-F5344CB8AC3E}">
        <p14:creationId xmlns:p14="http://schemas.microsoft.com/office/powerpoint/2010/main" val="753037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alePageOne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6" y="1442801"/>
            <a:ext cx="3595790" cy="46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WhalePageTwo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40" y="1423743"/>
            <a:ext cx="3551499" cy="459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70390"/>
            <a:ext cx="8763000" cy="12935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Most recently; we have Pleistocene Fossils</a:t>
            </a: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2.5 million to 11,000 years ago</a:t>
            </a:r>
          </a:p>
          <a:p>
            <a:pPr>
              <a:defRPr/>
            </a:pPr>
            <a:endParaRPr lang="en-US" sz="800" b="1" dirty="0">
              <a:latin typeface="Georgia" pitchFamily="18" charset="0"/>
            </a:endParaRP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The modern gray whale, </a:t>
            </a:r>
            <a:r>
              <a:rPr lang="en-US" sz="1800" b="1" i="1" dirty="0" err="1">
                <a:latin typeface="Georgia" pitchFamily="18" charset="0"/>
              </a:rPr>
              <a:t>Eschrichtius</a:t>
            </a:r>
            <a:r>
              <a:rPr lang="en-US" sz="1800" b="1" i="1" dirty="0">
                <a:latin typeface="Georgia" pitchFamily="18" charset="0"/>
              </a:rPr>
              <a:t> robustus, </a:t>
            </a:r>
          </a:p>
          <a:p>
            <a:pPr>
              <a:defRPr/>
            </a:pPr>
            <a:r>
              <a:rPr lang="en-US" sz="1400" b="1" dirty="0">
                <a:latin typeface="Georgia" pitchFamily="18" charset="0"/>
              </a:rPr>
              <a:t>occurs in Georgia’s Pleistocene or Ice Age sediments.</a:t>
            </a:r>
            <a:r>
              <a:rPr lang="en-US" sz="1800" dirty="0">
                <a:latin typeface="Georgia" pitchFamily="18" charset="0"/>
              </a:rPr>
              <a:t> 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7C5D9-B348-455F-ABB9-5ADEE2955956}"/>
              </a:ext>
            </a:extLst>
          </p:cNvPr>
          <p:cNvSpPr txBox="1"/>
          <p:nvPr/>
        </p:nvSpPr>
        <p:spPr>
          <a:xfrm>
            <a:off x="2247900" y="6324600"/>
            <a:ext cx="46482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Time; Pleistocene Epoch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AAB09-ACE1-46EF-A2C6-B225207A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267" y="1676400"/>
            <a:ext cx="1226654" cy="1457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F14AF-AF9D-43A3-85D6-31BA47070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727" y="2133600"/>
            <a:ext cx="99373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04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ramothe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3941763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5046" y="274637"/>
            <a:ext cx="4645555" cy="3001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800" dirty="0">
              <a:latin typeface="Georgia" pitchFamily="18" charset="0"/>
            </a:endParaRP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The Pleistocene saw several ground sloths in Georgia including </a:t>
            </a:r>
            <a:r>
              <a:rPr lang="en-US" sz="1800" b="1" i="1" dirty="0" err="1">
                <a:latin typeface="Georgia" pitchFamily="18" charset="0"/>
              </a:rPr>
              <a:t>Eramotherium</a:t>
            </a:r>
            <a:r>
              <a:rPr lang="en-US" sz="1800" b="1" i="1" dirty="0">
                <a:latin typeface="Georgia" pitchFamily="18" charset="0"/>
              </a:rPr>
              <a:t> </a:t>
            </a:r>
            <a:r>
              <a:rPr lang="en-US" sz="1800" b="1" i="1" dirty="0" err="1">
                <a:latin typeface="Georgia" pitchFamily="18" charset="0"/>
              </a:rPr>
              <a:t>laurillardi</a:t>
            </a:r>
            <a:r>
              <a:rPr lang="en-US" sz="1800" b="1" i="1" dirty="0">
                <a:latin typeface="Georgia" pitchFamily="18" charset="0"/>
              </a:rPr>
              <a:t> </a:t>
            </a:r>
            <a:r>
              <a:rPr lang="en-US" sz="1800" b="1" dirty="0">
                <a:latin typeface="Georgia" pitchFamily="18" charset="0"/>
              </a:rPr>
              <a:t>which</a:t>
            </a: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 stood more than 20 feet tall on its hind legs.</a:t>
            </a:r>
          </a:p>
          <a:p>
            <a:pPr>
              <a:defRPr/>
            </a:pPr>
            <a:endParaRPr lang="en-US" sz="1800" b="1" dirty="0">
              <a:latin typeface="Georgia" pitchFamily="18" charset="0"/>
            </a:endParaRPr>
          </a:p>
          <a:p>
            <a:pPr>
              <a:defRPr/>
            </a:pPr>
            <a:endParaRPr lang="en-US" sz="800" b="1" dirty="0">
              <a:latin typeface="Georgia" pitchFamily="18" charset="0"/>
            </a:endParaRPr>
          </a:p>
          <a:p>
            <a:pPr>
              <a:defRPr/>
            </a:pPr>
            <a:r>
              <a:rPr lang="en-US" sz="1800" b="1" dirty="0">
                <a:latin typeface="Georgia" pitchFamily="18" charset="0"/>
              </a:rPr>
              <a:t>There’s no reason to believe any of our sloths were particularly slow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8230A-4F4D-4D69-A1EA-2FB27908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46" y="6248400"/>
            <a:ext cx="4645555" cy="493819"/>
          </a:xfrm>
          <a:prstGeom prst="rect">
            <a:avLst/>
          </a:prstGeom>
        </p:spPr>
      </p:pic>
      <p:pic>
        <p:nvPicPr>
          <p:cNvPr id="7" name="Picture 6" descr="A picture containing dog, black&#10;&#10;Description generated with very high confidence">
            <a:extLst>
              <a:ext uri="{FF2B5EF4-FFF2-40B4-BE49-F238E27FC236}">
                <a16:creationId xmlns:a16="http://schemas.microsoft.com/office/drawing/2014/main" id="{342E6F45-BCCD-4F66-8F3C-2F0AA563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6" y="3657600"/>
            <a:ext cx="459938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0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son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2" y="1113127"/>
            <a:ext cx="4003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bisonC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93" y="1096963"/>
            <a:ext cx="4003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7422" y="152400"/>
            <a:ext cx="8582746" cy="944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latin typeface="Georgia" pitchFamily="18" charset="0"/>
              </a:rPr>
              <a:t>In 2006 Dr. Al Mead at Georgia College showed that </a:t>
            </a:r>
            <a:br>
              <a:rPr lang="en-US" sz="14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herds of giant bison walked Georgia 21,000 years ago, several individuals were reported in a single find near Brunswick.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B7656-463E-4692-9ED4-B5C85013C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995" y="6220953"/>
            <a:ext cx="2133600" cy="6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44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mmot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402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105400" y="260927"/>
            <a:ext cx="4008582" cy="54540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latin typeface="Georgia" pitchFamily="18" charset="0"/>
              </a:rPr>
              <a:t>Ice Age mammoths also walked Georgia.</a:t>
            </a:r>
            <a:br>
              <a:rPr lang="en-US" sz="1800" dirty="0">
                <a:latin typeface="Georgia" pitchFamily="18" charset="0"/>
              </a:rPr>
            </a:br>
            <a:br>
              <a:rPr lang="en-US" sz="1800" dirty="0">
                <a:latin typeface="Georgia" pitchFamily="18" charset="0"/>
              </a:rPr>
            </a:br>
            <a:r>
              <a:rPr lang="en-US" sz="1800" b="1" dirty="0">
                <a:latin typeface="Georgia" pitchFamily="18" charset="0"/>
              </a:rPr>
              <a:t>Columbian mammoths were originally named from a Georgia fossil by the Scottish Paleontologist Hugh Falconer. </a:t>
            </a:r>
            <a:br>
              <a:rPr lang="en-US" sz="1800" dirty="0">
                <a:latin typeface="Georgia" pitchFamily="18" charset="0"/>
              </a:rPr>
            </a:b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During Sir Charles Lyell’s 1846 Georgia visit. He was given a fossilized tooth by Hamilton Cooper which had been discovered during canal work in the Brunswick, Georgia area. </a:t>
            </a:r>
          </a:p>
          <a:p>
            <a:pPr>
              <a:defRPr/>
            </a:pPr>
            <a:endParaRPr lang="en-US" sz="1800" dirty="0">
              <a:latin typeface="Georgia" pitchFamily="18" charset="0"/>
            </a:endParaRPr>
          </a:p>
          <a:p>
            <a:pPr>
              <a:defRPr/>
            </a:pPr>
            <a:r>
              <a:rPr lang="en-US" sz="1800" dirty="0">
                <a:latin typeface="Georgia" pitchFamily="18" charset="0"/>
              </a:rPr>
              <a:t>Lyell passed the tooth to Hugh Falconer, who used it to establish the species </a:t>
            </a:r>
            <a:r>
              <a:rPr lang="en-US" sz="1800" i="1" dirty="0" err="1">
                <a:latin typeface="Georgia" pitchFamily="18" charset="0"/>
              </a:rPr>
              <a:t>Mammuthus</a:t>
            </a:r>
            <a:r>
              <a:rPr lang="en-US" sz="1800" i="1" dirty="0">
                <a:latin typeface="Georgia" pitchFamily="18" charset="0"/>
              </a:rPr>
              <a:t> </a:t>
            </a:r>
            <a:r>
              <a:rPr lang="en-US" sz="1800" i="1" dirty="0" err="1">
                <a:latin typeface="Georgia" pitchFamily="18" charset="0"/>
              </a:rPr>
              <a:t>columbi</a:t>
            </a:r>
            <a:r>
              <a:rPr lang="en-US" sz="1800" dirty="0">
                <a:latin typeface="Georgia" pitchFamily="18" charset="0"/>
              </a:rPr>
              <a:t>; the Columbian Mammoth. </a:t>
            </a:r>
            <a:br>
              <a:rPr lang="en-US" sz="1800" dirty="0">
                <a:latin typeface="Georgia" pitchFamily="18" charset="0"/>
              </a:rPr>
            </a:br>
            <a:br>
              <a:rPr lang="en-US" sz="1800" dirty="0">
                <a:latin typeface="Georgia" pitchFamily="18" charset="0"/>
              </a:rPr>
            </a:br>
            <a:endParaRPr lang="en-US" sz="1800" dirty="0">
              <a:latin typeface="Georgia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9CFD4-1A60-43E3-9BDA-D039929E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5828910"/>
            <a:ext cx="257273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17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mmot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9475"/>
            <a:ext cx="3639793" cy="477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mommot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07" y="1249475"/>
            <a:ext cx="3639793" cy="477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274637"/>
            <a:ext cx="8839200" cy="7921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latin typeface="Georgia" pitchFamily="18" charset="0"/>
              </a:rPr>
              <a:t>At 17,000 years ago we have both the Columbian Mammoth and Humans, </a:t>
            </a:r>
          </a:p>
          <a:p>
            <a:pPr>
              <a:defRPr/>
            </a:pPr>
            <a:r>
              <a:rPr lang="en-US" sz="1800" dirty="0">
                <a:latin typeface="Georgia" pitchFamily="18" charset="0"/>
              </a:rPr>
              <a:t>the Clovis People, in Georgia</a:t>
            </a:r>
            <a:r>
              <a:rPr lang="en-US" sz="1800" b="1" dirty="0">
                <a:latin typeface="Georgia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FF2EA-3BE3-4AE5-87AE-422A5F8903C6}"/>
              </a:ext>
            </a:extLst>
          </p:cNvPr>
          <p:cNvSpPr txBox="1"/>
          <p:nvPr/>
        </p:nvSpPr>
        <p:spPr>
          <a:xfrm flipH="1">
            <a:off x="222308" y="6139748"/>
            <a:ext cx="8915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And while this is still the </a:t>
            </a:r>
            <a:r>
              <a:rPr lang="en-US" dirty="0" err="1">
                <a:latin typeface="Georgia" panose="02040502050405020303" pitchFamily="18" charset="0"/>
              </a:rPr>
              <a:t>Pliestocene</a:t>
            </a:r>
            <a:r>
              <a:rPr lang="en-US" dirty="0">
                <a:latin typeface="Georgia" panose="02040502050405020303" pitchFamily="18" charset="0"/>
              </a:rPr>
              <a:t>; we are approaching the Holocene Epoch which began 11,650 years ago; the time of human domination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647957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mmoth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7"/>
          <a:stretch/>
        </p:blipFill>
        <p:spPr bwMode="auto">
          <a:xfrm>
            <a:off x="5606053" y="3604846"/>
            <a:ext cx="3318845" cy="317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54"/>
          <a:stretch/>
        </p:blipFill>
        <p:spPr bwMode="auto">
          <a:xfrm>
            <a:off x="228600" y="85049"/>
            <a:ext cx="2520305" cy="21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800" y="2309091"/>
            <a:ext cx="88138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From trilobites, through dinosaurs, the origins of whales, </a:t>
            </a: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and on to mammoths…. </a:t>
            </a: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Georgia’s fossil record is deep, rich, and diverse. </a:t>
            </a:r>
          </a:p>
          <a:p>
            <a:pPr algn="ctr">
              <a:defRPr/>
            </a:pPr>
            <a:endParaRPr lang="en-US" sz="800" b="1" dirty="0">
              <a:latin typeface="Georgia" pitchFamily="18" charset="0"/>
            </a:endParaRPr>
          </a:p>
          <a:p>
            <a:pPr algn="ctr">
              <a:defRPr/>
            </a:pPr>
            <a:r>
              <a:rPr lang="en-US" sz="1600" b="1" dirty="0">
                <a:latin typeface="Georgia" pitchFamily="18" charset="0"/>
              </a:rPr>
              <a:t>And almost unknown by Georgia’s students, parents &amp; teachers. </a:t>
            </a:r>
          </a:p>
        </p:txBody>
      </p:sp>
      <p:pic>
        <p:nvPicPr>
          <p:cNvPr id="5" name="Picture 5" descr="JordanWalkerAppalachiosaurus2Fin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9"/>
          <a:stretch/>
        </p:blipFill>
        <p:spPr bwMode="auto">
          <a:xfrm>
            <a:off x="2839661" y="49726"/>
            <a:ext cx="3586895" cy="219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4F16E-7A24-4B27-8771-496AB1B4F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4594614"/>
            <a:ext cx="1449386" cy="1624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79ADB-41D0-402A-A545-6C1472179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340" y="5025541"/>
            <a:ext cx="2162423" cy="1740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4A5AF-AB77-4F42-ACA3-C585438C62A1}"/>
              </a:ext>
            </a:extLst>
          </p:cNvPr>
          <p:cNvSpPr txBox="1"/>
          <p:nvPr/>
        </p:nvSpPr>
        <p:spPr>
          <a:xfrm>
            <a:off x="177800" y="3490413"/>
            <a:ext cx="5361963" cy="10464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latin typeface="Georgia" panose="02040502050405020303" pitchFamily="18" charset="0"/>
            </a:endParaRP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See </a:t>
            </a:r>
          </a:p>
          <a:p>
            <a:pPr algn="ctr"/>
            <a:r>
              <a:rPr lang="en-US" b="1" i="1" dirty="0">
                <a:latin typeface="Georgia" panose="02040502050405020303" pitchFamily="18" charset="0"/>
              </a:rPr>
              <a:t>Georgia’s Fossils Group </a:t>
            </a:r>
            <a:r>
              <a:rPr lang="en-US" b="1" dirty="0">
                <a:latin typeface="Georgia" panose="02040502050405020303" pitchFamily="18" charset="0"/>
              </a:rPr>
              <a:t>on 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Facebook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21C4-7969-441D-AD94-A26E369BED6C}"/>
              </a:ext>
            </a:extLst>
          </p:cNvPr>
          <p:cNvSpPr txBox="1"/>
          <p:nvPr/>
        </p:nvSpPr>
        <p:spPr>
          <a:xfrm>
            <a:off x="1705664" y="5164997"/>
            <a:ext cx="1593197" cy="8925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latin typeface="Georgia" panose="02040502050405020303" pitchFamily="18" charset="0"/>
            </a:endParaRP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Both are on  Facebook</a:t>
            </a:r>
          </a:p>
          <a:p>
            <a:pPr algn="ctr"/>
            <a:endParaRPr lang="en-US" sz="800" b="1" dirty="0">
              <a:latin typeface="Georgia" panose="02040502050405020303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54B7163-93E5-4B42-A2F4-C0AEC2D8D0A6}"/>
              </a:ext>
            </a:extLst>
          </p:cNvPr>
          <p:cNvSpPr/>
          <p:nvPr/>
        </p:nvSpPr>
        <p:spPr>
          <a:xfrm>
            <a:off x="1692649" y="6197005"/>
            <a:ext cx="1826637" cy="2584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D15815D3-1E27-4379-90A9-158E00ABCDC2}"/>
              </a:ext>
            </a:extLst>
          </p:cNvPr>
          <p:cNvSpPr/>
          <p:nvPr/>
        </p:nvSpPr>
        <p:spPr>
          <a:xfrm>
            <a:off x="1488752" y="4799419"/>
            <a:ext cx="1826637" cy="258469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B8E038-1CA9-4B17-88CA-E91CF9D566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18015" r="6590" b="32222"/>
          <a:stretch/>
        </p:blipFill>
        <p:spPr>
          <a:xfrm>
            <a:off x="6482358" y="68017"/>
            <a:ext cx="2565258" cy="21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9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210E5-56B7-44E2-9CFC-78736D92F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45" y="152400"/>
            <a:ext cx="1260681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90334-429D-458C-88AF-09DFAA456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036685"/>
            <a:ext cx="1590261" cy="228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DA422-9F24-47EF-BC22-7836E4E8A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45" y="4415160"/>
            <a:ext cx="1359385" cy="2302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7D827-ADDD-49D2-B85E-04DF66F09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81" y="2036702"/>
            <a:ext cx="4790619" cy="3620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2D68BD-6BB7-4EF6-956A-C8D50EE63365}"/>
              </a:ext>
            </a:extLst>
          </p:cNvPr>
          <p:cNvSpPr txBox="1"/>
          <p:nvPr/>
        </p:nvSpPr>
        <p:spPr>
          <a:xfrm>
            <a:off x="86139" y="51137"/>
            <a:ext cx="7305261" cy="1785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2A2A2A"/>
                </a:solidFill>
                <a:latin typeface="Georgia" panose="02040502050405020303" pitchFamily="18" charset="0"/>
              </a:rPr>
              <a:t>The Giant Oyster, </a:t>
            </a:r>
            <a:r>
              <a:rPr lang="it-IT" sz="2000" b="1" i="1" dirty="0">
                <a:solidFill>
                  <a:srgbClr val="2A2A2A"/>
                </a:solidFill>
                <a:latin typeface="Georgia" panose="02040502050405020303" pitchFamily="18" charset="0"/>
              </a:rPr>
              <a:t>Crassostrea gigantissima</a:t>
            </a:r>
          </a:p>
          <a:p>
            <a:endParaRPr lang="it-IT" sz="1000" b="1" dirty="0">
              <a:solidFill>
                <a:srgbClr val="2A2A2A"/>
              </a:solidFill>
              <a:latin typeface="Georgia" panose="02040502050405020303" pitchFamily="18" charset="0"/>
            </a:endParaRPr>
          </a:p>
          <a:p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John &amp; William Bartram </a:t>
            </a:r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visited the Shell Bluff  and collected oysters in September of 1765. William Bartram described these fossils as a “curious phenomenon” in his famous 1791 book on his travels. </a:t>
            </a:r>
          </a:p>
          <a:p>
            <a:r>
              <a:rPr lang="en-US" sz="1600" dirty="0">
                <a:solidFill>
                  <a:srgbClr val="2A2A2A"/>
                </a:solidFill>
                <a:latin typeface="Georgia" panose="02040502050405020303" pitchFamily="18" charset="0"/>
              </a:rPr>
              <a:t>Note;</a:t>
            </a:r>
            <a:r>
              <a:rPr lang="en-US" sz="1600" i="1" dirty="0">
                <a:solidFill>
                  <a:srgbClr val="2A2A2A"/>
                </a:solidFill>
                <a:latin typeface="Georgia" panose="02040502050405020303" pitchFamily="18" charset="0"/>
              </a:rPr>
              <a:t> Paleontology wasn’t established as a science until Georges Buffon published his 1778 book Epochs of Nature.</a:t>
            </a:r>
            <a:endParaRPr lang="en-US" i="1" dirty="0"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29970-B881-48C3-836A-A97585E22AAD}"/>
              </a:ext>
            </a:extLst>
          </p:cNvPr>
          <p:cNvSpPr txBox="1"/>
          <p:nvPr/>
        </p:nvSpPr>
        <p:spPr>
          <a:xfrm>
            <a:off x="52483" y="2032466"/>
            <a:ext cx="2428462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Timothy A. Conrad </a:t>
            </a:r>
            <a:r>
              <a:rPr lang="en-US" sz="1600" dirty="0">
                <a:latin typeface="Georgia" panose="02040502050405020303" pitchFamily="18" charset="0"/>
              </a:rPr>
              <a:t>was an early Georgia researcher and worked to established paleontology in our state. He collected these fossils in 1834.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9B711-1123-41CA-A65C-75CED61F77F0}"/>
              </a:ext>
            </a:extLst>
          </p:cNvPr>
          <p:cNvSpPr txBox="1"/>
          <p:nvPr/>
        </p:nvSpPr>
        <p:spPr>
          <a:xfrm>
            <a:off x="76157" y="4322686"/>
            <a:ext cx="2404788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Sir Charles Lyell</a:t>
            </a:r>
            <a:r>
              <a:rPr lang="en-US" sz="1600" dirty="0"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latin typeface="Georgia" panose="02040502050405020303" pitchFamily="18" charset="0"/>
              </a:rPr>
              <a:t>Visited the USA &amp; Georgia during the early 1840s. He also visited Shell Bluff when he collected these oysters.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492E4-0B7B-485C-B02A-47FDA2578D34}"/>
              </a:ext>
            </a:extLst>
          </p:cNvPr>
          <p:cNvSpPr txBox="1"/>
          <p:nvPr/>
        </p:nvSpPr>
        <p:spPr>
          <a:xfrm>
            <a:off x="76157" y="5886794"/>
            <a:ext cx="735778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Lyell</a:t>
            </a:r>
            <a:r>
              <a:rPr lang="en-US" sz="1600" dirty="0">
                <a:latin typeface="Georgia" panose="02040502050405020303" pitchFamily="18" charset="0"/>
              </a:rPr>
              <a:t> authored the books </a:t>
            </a:r>
            <a:r>
              <a:rPr lang="en-US" sz="1600" i="1" dirty="0">
                <a:latin typeface="Georgia" panose="02040502050405020303" pitchFamily="18" charset="0"/>
              </a:rPr>
              <a:t>Principals of Geology </a:t>
            </a:r>
            <a:r>
              <a:rPr lang="en-US" sz="1600" dirty="0">
                <a:latin typeface="Georgia" panose="02040502050405020303" pitchFamily="18" charset="0"/>
              </a:rPr>
              <a:t>(1830) &amp; founded the principal of Uniformitarianism; </a:t>
            </a:r>
            <a:r>
              <a:rPr lang="en-US" sz="1600" dirty="0">
                <a:solidFill>
                  <a:srgbClr val="222222"/>
                </a:solidFill>
                <a:latin typeface="Georgia" panose="02040502050405020303" pitchFamily="18" charset="0"/>
              </a:rPr>
              <a:t>the idea that the Earth was shaped by the same scientific processes in operation today. He stood as friend &amp; mentor of Charles Darwin.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7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4207D-1017-4E29-BFF7-4002587B4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1" y="4169677"/>
            <a:ext cx="4566719" cy="2568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2D88B-35BC-4AD9-AD41-DA3F74452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8866" y="148727"/>
            <a:ext cx="3272407" cy="1840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243CB-E969-4EB2-8CB6-BE137C65E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1" y="2090911"/>
            <a:ext cx="3272407" cy="1840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43FE2E-AAC5-4CA0-A17B-CB1377A05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4570" r="10465" b="4053"/>
          <a:stretch/>
        </p:blipFill>
        <p:spPr>
          <a:xfrm>
            <a:off x="5015710" y="4177718"/>
            <a:ext cx="3965017" cy="25607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C03F28-7D96-4438-A608-E60E0AF87F27}"/>
              </a:ext>
            </a:extLst>
          </p:cNvPr>
          <p:cNvSpPr/>
          <p:nvPr/>
        </p:nvSpPr>
        <p:spPr>
          <a:xfrm>
            <a:off x="3581400" y="152400"/>
            <a:ext cx="509452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2800" b="1" i="1" dirty="0">
                <a:solidFill>
                  <a:srgbClr val="2A2A2A"/>
                </a:solidFill>
                <a:latin typeface="Georgia" panose="02040502050405020303" pitchFamily="18" charset="0"/>
              </a:rPr>
              <a:t>Crassostrea gigantissima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75472-63A5-4BE0-BADB-EF52375D0025}"/>
              </a:ext>
            </a:extLst>
          </p:cNvPr>
          <p:cNvSpPr txBox="1"/>
          <p:nvPr/>
        </p:nvSpPr>
        <p:spPr>
          <a:xfrm>
            <a:off x="4091983" y="714016"/>
            <a:ext cx="426720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Yuchi Wildlife Management Area</a:t>
            </a: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Burke County, GA.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5B04B-1270-4250-BEA6-2FD5CD8042DB}"/>
              </a:ext>
            </a:extLst>
          </p:cNvPr>
          <p:cNvSpPr txBox="1"/>
          <p:nvPr/>
        </p:nvSpPr>
        <p:spPr>
          <a:xfrm>
            <a:off x="157681" y="6213316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eorgia" panose="02040502050405020303" pitchFamily="18" charset="0"/>
              </a:rPr>
              <a:t>Hank Josey, </a:t>
            </a:r>
          </a:p>
          <a:p>
            <a:r>
              <a:rPr lang="en-US" sz="1400" b="1" dirty="0">
                <a:latin typeface="Georgia" panose="02040502050405020303" pitchFamily="18" charset="0"/>
              </a:rPr>
              <a:t>VP Paleontology Association of Georgia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DB3CB0-DE6F-4BD1-9C6E-B00E74295B59}"/>
              </a:ext>
            </a:extLst>
          </p:cNvPr>
          <p:cNvSpPr/>
          <p:nvPr/>
        </p:nvSpPr>
        <p:spPr>
          <a:xfrm>
            <a:off x="3470442" y="1398743"/>
            <a:ext cx="5510285" cy="28007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These </a:t>
            </a:r>
            <a:r>
              <a:rPr lang="en-US" sz="16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Crassotrea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 </a:t>
            </a:r>
            <a:r>
              <a:rPr lang="en-US" sz="16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giantissama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 lived about 34 million years ago.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The species is extinct but the members of the genus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 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still exist as an important food source (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Crassostrea </a:t>
            </a:r>
            <a:r>
              <a:rPr lang="en-US" sz="1600" b="1" i="1" dirty="0" err="1">
                <a:solidFill>
                  <a:srgbClr val="2A2A2A"/>
                </a:solidFill>
                <a:latin typeface="Georgia" panose="02040502050405020303" pitchFamily="18" charset="0"/>
              </a:rPr>
              <a:t>gigas</a:t>
            </a:r>
            <a:r>
              <a:rPr lang="en-US" sz="1600" b="1" i="1" dirty="0">
                <a:solidFill>
                  <a:srgbClr val="2A2A2A"/>
                </a:solidFill>
                <a:latin typeface="Georgia" panose="02040502050405020303" pitchFamily="18" charset="0"/>
              </a:rPr>
              <a:t>)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They live in the inter-tidal zone so they’re often exposed during low tide.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They do well in waters with a low nutrient supply.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As true oysters of the order </a:t>
            </a:r>
            <a:r>
              <a:rPr lang="en-US" sz="1600" b="1" dirty="0" err="1">
                <a:solidFill>
                  <a:srgbClr val="2A2A2A"/>
                </a:solidFill>
                <a:latin typeface="Georgia" panose="02040502050405020303" pitchFamily="18" charset="0"/>
              </a:rPr>
              <a:t>Ostreoida</a:t>
            </a:r>
            <a:r>
              <a:rPr lang="en-US" sz="1600" b="1" dirty="0">
                <a:solidFill>
                  <a:srgbClr val="2A2A2A"/>
                </a:solidFill>
                <a:latin typeface="Georgia" panose="02040502050405020303" pitchFamily="18" charset="0"/>
              </a:rPr>
              <a:t> they do not produce pearls. </a:t>
            </a:r>
            <a:endParaRPr lang="en-US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0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885A5AE-D417-4F8B-98F6-AC71B54A2E37}"/>
              </a:ext>
            </a:extLst>
          </p:cNvPr>
          <p:cNvSpPr txBox="1"/>
          <p:nvPr/>
        </p:nvSpPr>
        <p:spPr>
          <a:xfrm>
            <a:off x="74718" y="152400"/>
            <a:ext cx="2209061" cy="6494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Georgia" panose="02040502050405020303" pitchFamily="18" charset="0"/>
            </a:endParaRP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On a hilltop in Oaky Woods Wildlife Management Area Hank Josey and I found these </a:t>
            </a:r>
            <a:r>
              <a:rPr lang="en-US" sz="1600" dirty="0" err="1">
                <a:latin typeface="Georgia" panose="02040502050405020303" pitchFamily="18" charset="0"/>
              </a:rPr>
              <a:t>Cyclostomata</a:t>
            </a:r>
            <a:r>
              <a:rPr lang="en-US" sz="1600" dirty="0">
                <a:latin typeface="Georgia" panose="02040502050405020303" pitchFamily="18" charset="0"/>
              </a:rPr>
              <a:t> colonial bryozoans. </a:t>
            </a:r>
          </a:p>
          <a:p>
            <a:pPr algn="ctr"/>
            <a:r>
              <a:rPr lang="en-US" sz="800" dirty="0">
                <a:latin typeface="Georgia" panose="02040502050405020303" pitchFamily="18" charset="0"/>
              </a:rPr>
              <a:t>*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It took a year to properly identify them.</a:t>
            </a:r>
          </a:p>
          <a:p>
            <a:pPr algn="ctr"/>
            <a:r>
              <a:rPr lang="en-US" sz="800" dirty="0">
                <a:latin typeface="Georgia" panose="02040502050405020303" pitchFamily="18" charset="0"/>
              </a:rPr>
              <a:t>*</a:t>
            </a:r>
          </a:p>
          <a:p>
            <a:pPr algn="ctr"/>
            <a:r>
              <a:rPr lang="en-US" sz="1600" dirty="0">
                <a:latin typeface="Georgia" panose="02040502050405020303" pitchFamily="18" charset="0"/>
              </a:rPr>
              <a:t>Noted as </a:t>
            </a:r>
            <a:r>
              <a:rPr lang="en-US" sz="1600" i="1" dirty="0">
                <a:latin typeface="Georgia" panose="02040502050405020303" pitchFamily="18" charset="0"/>
              </a:rPr>
              <a:t>“Beautiful Specimens” </a:t>
            </a:r>
            <a:r>
              <a:rPr lang="en-US" sz="1600" dirty="0">
                <a:latin typeface="Georgia" panose="02040502050405020303" pitchFamily="18" charset="0"/>
              </a:rPr>
              <a:t>they’re currently being studied by four Southeastern universities &amp; natural history museums.</a:t>
            </a:r>
          </a:p>
          <a:p>
            <a:pPr algn="ctr"/>
            <a:r>
              <a:rPr lang="en-US" sz="800" dirty="0">
                <a:latin typeface="Georgia" panose="02040502050405020303" pitchFamily="18" charset="0"/>
              </a:rPr>
              <a:t>*</a:t>
            </a:r>
          </a:p>
          <a:p>
            <a:pPr algn="ctr"/>
            <a:r>
              <a:rPr lang="en-US" sz="1600" i="1" dirty="0">
                <a:latin typeface="Georgia" panose="02040502050405020303" pitchFamily="18" charset="0"/>
              </a:rPr>
              <a:t>The</a:t>
            </a:r>
            <a:r>
              <a:rPr lang="en-US" sz="1600" dirty="0">
                <a:latin typeface="Georgia" panose="02040502050405020303" pitchFamily="18" charset="0"/>
              </a:rPr>
              <a:t> Natural History Museum in London, where Charles Darwin’s collection is housed, has also requested specimens.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7B3359-8D58-46F8-ACEF-445AA7BC1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67" y="685800"/>
            <a:ext cx="6726315" cy="60734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42A549-A5A5-4A27-A9C0-E17AE294A0A2}"/>
              </a:ext>
            </a:extLst>
          </p:cNvPr>
          <p:cNvSpPr txBox="1"/>
          <p:nvPr/>
        </p:nvSpPr>
        <p:spPr>
          <a:xfrm>
            <a:off x="2342966" y="152400"/>
            <a:ext cx="67263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Discoveries continue even among amateurs 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B4722F7C-373D-4FDA-BB3A-6A7AC93A0FCE}"/>
              </a:ext>
            </a:extLst>
          </p:cNvPr>
          <p:cNvSpPr/>
          <p:nvPr/>
        </p:nvSpPr>
        <p:spPr>
          <a:xfrm>
            <a:off x="4876800" y="4800600"/>
            <a:ext cx="76200" cy="7620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7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A6166E-931C-4FFD-9059-C8179AB13DB6}"/>
              </a:ext>
            </a:extLst>
          </p:cNvPr>
          <p:cNvSpPr txBox="1"/>
          <p:nvPr/>
        </p:nvSpPr>
        <p:spPr>
          <a:xfrm>
            <a:off x="100668" y="57205"/>
            <a:ext cx="6072329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Georgia" panose="02040502050405020303" pitchFamily="18" charset="0"/>
              </a:rPr>
              <a:t>10/March/2018</a:t>
            </a:r>
          </a:p>
          <a:p>
            <a:pPr algn="r"/>
            <a:endParaRPr lang="en-US" sz="800" b="1" dirty="0">
              <a:latin typeface="Georgia" panose="02040502050405020303" pitchFamily="18" charset="0"/>
            </a:endParaRPr>
          </a:p>
          <a:p>
            <a:pPr algn="r"/>
            <a:r>
              <a:rPr lang="en-US" b="1" dirty="0">
                <a:latin typeface="Georgia" panose="02040502050405020303" pitchFamily="18" charset="0"/>
              </a:rPr>
              <a:t>The </a:t>
            </a:r>
            <a:r>
              <a:rPr lang="en-US" b="1" dirty="0" err="1">
                <a:latin typeface="Georgia" panose="02040502050405020303" pitchFamily="18" charset="0"/>
              </a:rPr>
              <a:t>Bridgeboro</a:t>
            </a:r>
            <a:r>
              <a:rPr lang="en-US" b="1" dirty="0">
                <a:latin typeface="Georgia" panose="02040502050405020303" pitchFamily="18" charset="0"/>
              </a:rPr>
              <a:t> Limestone Dig</a:t>
            </a:r>
          </a:p>
          <a:p>
            <a:pPr algn="r"/>
            <a:r>
              <a:rPr lang="en-US" b="1" dirty="0">
                <a:latin typeface="Georgia" panose="02040502050405020303" pitchFamily="18" charset="0"/>
              </a:rPr>
              <a:t>Paleontology Association of Georgia</a:t>
            </a:r>
          </a:p>
          <a:p>
            <a:pPr algn="r"/>
            <a:endParaRPr lang="en-US" sz="800" b="1" dirty="0">
              <a:latin typeface="Georgia" panose="02040502050405020303" pitchFamily="18" charset="0"/>
            </a:endParaRPr>
          </a:p>
          <a:p>
            <a:pPr algn="r"/>
            <a:r>
              <a:rPr lang="en-US" sz="1600" b="1" dirty="0">
                <a:latin typeface="Georgia" panose="02040502050405020303" pitchFamily="18" charset="0"/>
              </a:rPr>
              <a:t>30 million year old sediments</a:t>
            </a:r>
          </a:p>
          <a:p>
            <a:pPr algn="r"/>
            <a:r>
              <a:rPr lang="en-US" sz="1600" b="1" dirty="0">
                <a:latin typeface="Georgia" panose="02040502050405020303" pitchFamily="18" charset="0"/>
              </a:rPr>
              <a:t>Just a few miles north-east of Camilla, GA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A4EF8-BF7C-4E94-9998-A5A3022D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808" y="14629"/>
            <a:ext cx="2542206" cy="2042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2C2EF-CF62-474C-854C-0213A1971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" y="2051178"/>
            <a:ext cx="3635229" cy="2044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2F01A-7E71-4765-827A-667D1E29F7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2"/>
          <a:stretch/>
        </p:blipFill>
        <p:spPr>
          <a:xfrm>
            <a:off x="6368407" y="5063475"/>
            <a:ext cx="2717818" cy="1725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4B123-260A-4DAC-8E90-4B941E6565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636848"/>
            <a:ext cx="2863878" cy="2149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A8958-8034-4C29-8165-10AC5692A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6" b="11111"/>
          <a:stretch/>
        </p:blipFill>
        <p:spPr>
          <a:xfrm>
            <a:off x="3874370" y="1721519"/>
            <a:ext cx="2037367" cy="2872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8610F1-C248-4AE3-9A7B-ADB3A5734B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5" t="7222" r="4885" b="19444"/>
          <a:stretch/>
        </p:blipFill>
        <p:spPr>
          <a:xfrm>
            <a:off x="5940902" y="2270050"/>
            <a:ext cx="3129244" cy="1722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6EF5DF-15FA-419D-BD7A-9CD78F24FE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1" y="4447194"/>
            <a:ext cx="3121039" cy="2342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06FB3A-9C43-4ED3-A6A2-109B038311F8}"/>
              </a:ext>
            </a:extLst>
          </p:cNvPr>
          <p:cNvSpPr txBox="1"/>
          <p:nvPr/>
        </p:nvSpPr>
        <p:spPr>
          <a:xfrm>
            <a:off x="6140741" y="4114800"/>
            <a:ext cx="292940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Georgia" panose="02040502050405020303" pitchFamily="18" charset="0"/>
              </a:rPr>
              <a:t>Teachers participated</a:t>
            </a:r>
          </a:p>
          <a:p>
            <a:pPr algn="r"/>
            <a:r>
              <a:rPr lang="en-US" sz="1600" dirty="0">
                <a:latin typeface="Georgia" panose="02040502050405020303" pitchFamily="18" charset="0"/>
              </a:rPr>
              <a:t>You too can explore Georgia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B1D96-4317-490F-A4A0-E326F3805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132085"/>
            <a:ext cx="1280271" cy="1481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62AB6-2772-46D5-9D72-FABFFFBE0E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20" y="740437"/>
            <a:ext cx="1140051" cy="591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97C07F-9798-486C-8D14-C1D70528693F}"/>
              </a:ext>
            </a:extLst>
          </p:cNvPr>
          <p:cNvSpPr txBox="1"/>
          <p:nvPr/>
        </p:nvSpPr>
        <p:spPr>
          <a:xfrm>
            <a:off x="3917708" y="40918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eorgia" panose="02040502050405020303" pitchFamily="18" charset="0"/>
              </a:rPr>
              <a:t>Georgia Teacher Participation </a:t>
            </a:r>
          </a:p>
        </p:txBody>
      </p:sp>
    </p:spTree>
    <p:extLst>
      <p:ext uri="{BB962C8B-B14F-4D97-AF65-F5344CB8AC3E}">
        <p14:creationId xmlns:p14="http://schemas.microsoft.com/office/powerpoint/2010/main" val="358941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7" y="162936"/>
            <a:ext cx="5715000" cy="6532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8128" y="140565"/>
            <a:ext cx="2971800" cy="46782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Georgia" panose="02040502050405020303" pitchFamily="18" charset="0"/>
            </a:endParaRP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Georgia Fossil Map </a:t>
            </a:r>
          </a:p>
          <a:p>
            <a:pPr algn="ctr"/>
            <a:r>
              <a:rPr lang="en-US" sz="2000" b="1" dirty="0">
                <a:latin typeface="Georgia" panose="02040502050405020303" pitchFamily="18" charset="0"/>
              </a:rPr>
              <a:t>by County</a:t>
            </a:r>
          </a:p>
          <a:p>
            <a:pPr algn="ctr"/>
            <a:endParaRPr lang="en-US" sz="1100" dirty="0">
              <a:latin typeface="Georgia" panose="02040502050405020303" pitchFamily="18" charset="0"/>
            </a:endParaRPr>
          </a:p>
          <a:p>
            <a:pPr algn="ctr"/>
            <a:endParaRPr lang="en-US" sz="1100" dirty="0">
              <a:latin typeface="Georgia" panose="02040502050405020303" pitchFamily="18" charset="0"/>
            </a:endParaRPr>
          </a:p>
          <a:p>
            <a:pPr algn="ctr"/>
            <a:endParaRPr lang="en-US" sz="1100" dirty="0">
              <a:latin typeface="Georgia" panose="02040502050405020303" pitchFamily="18" charset="0"/>
            </a:endParaRPr>
          </a:p>
          <a:p>
            <a:pPr algn="ctr"/>
            <a:endParaRPr lang="en-US" sz="1100" dirty="0">
              <a:latin typeface="Georgia" panose="02040502050405020303" pitchFamily="18" charset="0"/>
            </a:endParaRPr>
          </a:p>
          <a:p>
            <a:endParaRPr lang="en-US" sz="1600" b="1" dirty="0">
              <a:latin typeface="Georgia" panose="02040502050405020303" pitchFamily="18" charset="0"/>
            </a:endParaRPr>
          </a:p>
          <a:p>
            <a:r>
              <a:rPr lang="en-US" sz="1600" b="1" dirty="0">
                <a:latin typeface="Georgia" panose="02040502050405020303" pitchFamily="18" charset="0"/>
              </a:rPr>
              <a:t>Georgia Can Illustrate</a:t>
            </a:r>
          </a:p>
          <a:p>
            <a:endParaRPr lang="en-US" sz="16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Climate change</a:t>
            </a:r>
            <a:endParaRPr lang="en-US" sz="8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Evolution</a:t>
            </a:r>
            <a:endParaRPr lang="en-US" sz="8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Geologic time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Meteorites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Paleontology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Plate tectonics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Sea level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Volcanoes</a:t>
            </a:r>
          </a:p>
          <a:p>
            <a:pPr algn="ctr"/>
            <a:endParaRPr lang="en-US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85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9DCDE7-9146-4278-B0FB-CC83DA54CF42}"/>
              </a:ext>
            </a:extLst>
          </p:cNvPr>
          <p:cNvSpPr txBox="1"/>
          <p:nvPr/>
        </p:nvSpPr>
        <p:spPr>
          <a:xfrm>
            <a:off x="3749878" y="152400"/>
            <a:ext cx="490133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Sea Level Change</a:t>
            </a:r>
          </a:p>
          <a:p>
            <a:r>
              <a:rPr lang="en-US" b="1" dirty="0">
                <a:latin typeface="Georgia" panose="02040502050405020303" pitchFamily="18" charset="0"/>
              </a:rPr>
              <a:t>A Global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7BFB9-0651-4710-82CF-C281BD73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927203"/>
            <a:ext cx="3966662" cy="5778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6195E-9B8E-4ADB-B633-2EE738EC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3039"/>
            <a:ext cx="3196505" cy="658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A334BB-9DF9-48AF-AA67-236558BB60EB}"/>
              </a:ext>
            </a:extLst>
          </p:cNvPr>
          <p:cNvSpPr txBox="1"/>
          <p:nvPr/>
        </p:nvSpPr>
        <p:spPr>
          <a:xfrm>
            <a:off x="3437038" y="1094764"/>
            <a:ext cx="898323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100 million years of history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ED0DD-087C-48D8-AA40-CE141F7F0B99}"/>
              </a:ext>
            </a:extLst>
          </p:cNvPr>
          <p:cNvSpPr txBox="1"/>
          <p:nvPr/>
        </p:nvSpPr>
        <p:spPr>
          <a:xfrm>
            <a:off x="3886200" y="4454478"/>
            <a:ext cx="898323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The last 10 million years of history </a:t>
            </a:r>
          </a:p>
        </p:txBody>
      </p:sp>
    </p:spTree>
    <p:extLst>
      <p:ext uri="{BB962C8B-B14F-4D97-AF65-F5344CB8AC3E}">
        <p14:creationId xmlns:p14="http://schemas.microsoft.com/office/powerpoint/2010/main" val="55673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14896</TotalTime>
  <Words>2011</Words>
  <Application>Microsoft Office PowerPoint</Application>
  <PresentationFormat>On-screen Show (4:3)</PresentationFormat>
  <Paragraphs>301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Thurmans</dc:creator>
  <cp:lastModifiedBy>Thomas Thurman</cp:lastModifiedBy>
  <cp:revision>337</cp:revision>
  <dcterms:created xsi:type="dcterms:W3CDTF">2012-08-08T22:52:58Z</dcterms:created>
  <dcterms:modified xsi:type="dcterms:W3CDTF">2019-07-21T19:05:35Z</dcterms:modified>
</cp:coreProperties>
</file>