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301" r:id="rId3"/>
    <p:sldId id="306" r:id="rId4"/>
    <p:sldId id="303" r:id="rId5"/>
    <p:sldId id="292" r:id="rId6"/>
    <p:sldId id="293" r:id="rId7"/>
    <p:sldId id="305" r:id="rId8"/>
    <p:sldId id="260" r:id="rId9"/>
    <p:sldId id="262" r:id="rId10"/>
    <p:sldId id="300" r:id="rId11"/>
    <p:sldId id="304" r:id="rId12"/>
    <p:sldId id="263" r:id="rId13"/>
    <p:sldId id="264" r:id="rId14"/>
    <p:sldId id="267" r:id="rId15"/>
    <p:sldId id="269" r:id="rId16"/>
    <p:sldId id="271" r:id="rId17"/>
    <p:sldId id="307" r:id="rId18"/>
    <p:sldId id="298" r:id="rId19"/>
    <p:sldId id="273" r:id="rId20"/>
    <p:sldId id="274" r:id="rId21"/>
    <p:sldId id="275" r:id="rId22"/>
    <p:sldId id="276" r:id="rId23"/>
    <p:sldId id="310" r:id="rId24"/>
    <p:sldId id="279" r:id="rId25"/>
    <p:sldId id="283" r:id="rId26"/>
    <p:sldId id="285" r:id="rId27"/>
    <p:sldId id="308" r:id="rId28"/>
    <p:sldId id="286" r:id="rId29"/>
    <p:sldId id="309" r:id="rId30"/>
    <p:sldId id="288" r:id="rId31"/>
    <p:sldId id="289" r:id="rId32"/>
    <p:sldId id="290" r:id="rId33"/>
    <p:sldId id="29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DC690A"/>
    <a:srgbClr val="2F793B"/>
    <a:srgbClr val="2F5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28" autoAdjust="0"/>
  </p:normalViewPr>
  <p:slideViewPr>
    <p:cSldViewPr>
      <p:cViewPr varScale="1">
        <p:scale>
          <a:sx n="114" d="100"/>
          <a:sy n="114" d="100"/>
        </p:scale>
        <p:origin x="83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935A6-7110-4DA4-AE88-1DB15F22C2D9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95820-8D80-4919-944C-FD1C35F42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8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95820-8D80-4919-944C-FD1C35F42A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2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3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5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0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8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8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0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81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9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6E4E5-F165-4C5C-9FE8-792F3E459E1D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1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8.jp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47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3400" y="228600"/>
            <a:ext cx="7924800" cy="624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Georgia’s Fossils</a:t>
            </a:r>
          </a:p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 500 Million Year Record</a:t>
            </a:r>
          </a:p>
          <a:p>
            <a:pPr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82EA0A-BF0A-4C28-9F42-6C49301BBCAC}"/>
              </a:ext>
            </a:extLst>
          </p:cNvPr>
          <p:cNvSpPr txBox="1"/>
          <p:nvPr/>
        </p:nvSpPr>
        <p:spPr>
          <a:xfrm>
            <a:off x="761999" y="3527489"/>
            <a:ext cx="3164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Thomas Thurman</a:t>
            </a:r>
          </a:p>
          <a:p>
            <a:pPr lvl="0" algn="r">
              <a:defRPr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Author,</a:t>
            </a:r>
          </a:p>
          <a:p>
            <a:pPr lvl="0" algn="r">
              <a:defRPr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Amateur Paleontologist </a:t>
            </a:r>
          </a:p>
          <a:p>
            <a:pPr lvl="0" algn="r">
              <a:defRPr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&amp; Natural Historian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D8203-E891-490A-B4B5-D9D4CB38B032}"/>
              </a:ext>
            </a:extLst>
          </p:cNvPr>
          <p:cNvSpPr txBox="1"/>
          <p:nvPr/>
        </p:nvSpPr>
        <p:spPr>
          <a:xfrm>
            <a:off x="4724399" y="3527490"/>
            <a:ext cx="3657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Hank Josey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Vice President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Paleontology Association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of Georgia &amp; Natural Historian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9FB51A-C173-4C13-99F0-A2FF93597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709689"/>
            <a:ext cx="2028825" cy="163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D1955-0ABE-47AE-9557-38F3C51FD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33" y="4727818"/>
            <a:ext cx="1462088" cy="1642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94C70F-2ACB-4065-84B2-5DAF93DA84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91" y="1600200"/>
            <a:ext cx="277817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73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09ACF6-51C9-408F-A052-96A6E133ACA9}"/>
              </a:ext>
            </a:extLst>
          </p:cNvPr>
          <p:cNvSpPr txBox="1"/>
          <p:nvPr/>
        </p:nvSpPr>
        <p:spPr>
          <a:xfrm>
            <a:off x="192350" y="188897"/>
            <a:ext cx="8772878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2A2A2A"/>
                </a:solidFill>
                <a:latin typeface="Georgia" panose="02040502050405020303" pitchFamily="18" charset="0"/>
              </a:rPr>
              <a:t>Exogyra</a:t>
            </a:r>
            <a:r>
              <a:rPr lang="en-US" sz="2000" b="1" i="1" dirty="0">
                <a:solidFill>
                  <a:srgbClr val="2A2A2A"/>
                </a:solidFill>
                <a:latin typeface="Georgia" panose="02040502050405020303" pitchFamily="18" charset="0"/>
              </a:rPr>
              <a:t> ponderosa</a:t>
            </a:r>
          </a:p>
          <a:p>
            <a:pPr algn="ctr"/>
            <a:r>
              <a:rPr lang="en-US" b="1" dirty="0">
                <a:solidFill>
                  <a:srgbClr val="2A2A2A"/>
                </a:solidFill>
                <a:latin typeface="Georgia" panose="02040502050405020303" pitchFamily="18" charset="0"/>
              </a:rPr>
              <a:t>Dinosaurs walked Georgia when these oysters lived.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CC94C-B527-4B29-AAF8-CF4DAAF25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82" y="983850"/>
            <a:ext cx="3930448" cy="5685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2228AB-4ECE-41C9-9028-A72974204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1" y="3639479"/>
            <a:ext cx="4684450" cy="29326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FBCF5D-0171-4C62-BE98-44D15F6CB775}"/>
              </a:ext>
            </a:extLst>
          </p:cNvPr>
          <p:cNvSpPr txBox="1"/>
          <p:nvPr/>
        </p:nvSpPr>
        <p:spPr>
          <a:xfrm>
            <a:off x="228599" y="920311"/>
            <a:ext cx="2286001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Well known for over a century…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78 million year old </a:t>
            </a:r>
            <a:r>
              <a:rPr lang="en-US" i="1" dirty="0" err="1">
                <a:latin typeface="Georgia" panose="02040502050405020303" pitchFamily="18" charset="0"/>
              </a:rPr>
              <a:t>Exogyra</a:t>
            </a:r>
            <a:r>
              <a:rPr lang="en-US" i="1" dirty="0">
                <a:latin typeface="Georgia" panose="02040502050405020303" pitchFamily="18" charset="0"/>
              </a:rPr>
              <a:t> ponderosa </a:t>
            </a:r>
            <a:r>
              <a:rPr lang="en-US" dirty="0">
                <a:latin typeface="Georgia" panose="02040502050405020303" pitchFamily="18" charset="0"/>
              </a:rPr>
              <a:t>oysters</a:t>
            </a:r>
            <a:r>
              <a:rPr lang="en-US" i="1" dirty="0">
                <a:latin typeface="Georgia" panose="02040502050405020303" pitchFamily="18" charset="0"/>
              </a:rPr>
              <a:t> </a:t>
            </a:r>
            <a:r>
              <a:rPr lang="en-US" dirty="0">
                <a:latin typeface="Georgia" panose="02040502050405020303" pitchFamily="18" charset="0"/>
              </a:rPr>
              <a:t>densely</a:t>
            </a:r>
            <a:r>
              <a:rPr lang="en-US" i="1" dirty="0">
                <a:latin typeface="Georgia" panose="02040502050405020303" pitchFamily="18" charset="0"/>
              </a:rPr>
              <a:t> </a:t>
            </a:r>
            <a:r>
              <a:rPr lang="en-US" dirty="0">
                <a:latin typeface="Georgia" panose="02040502050405020303" pitchFamily="18" charset="0"/>
              </a:rPr>
              <a:t>occur in 3 meters (10 ft) thick beds in West Georgia.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98C811-CE2B-4A62-83C1-934BFFB37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82" y="958117"/>
            <a:ext cx="2117822" cy="2661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BF17AA-C540-4A04-936E-2D2F2F0DF255}"/>
              </a:ext>
            </a:extLst>
          </p:cNvPr>
          <p:cNvSpPr txBox="1"/>
          <p:nvPr/>
        </p:nvSpPr>
        <p:spPr>
          <a:xfrm>
            <a:off x="7543800" y="1524000"/>
            <a:ext cx="125643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Upper Cretaceous </a:t>
            </a:r>
          </a:p>
        </p:txBody>
      </p:sp>
    </p:spTree>
    <p:extLst>
      <p:ext uri="{BB962C8B-B14F-4D97-AF65-F5344CB8AC3E}">
        <p14:creationId xmlns:p14="http://schemas.microsoft.com/office/powerpoint/2010/main" val="208695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6E6B7-C7F8-4BA1-A545-8F326BA15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06190"/>
            <a:ext cx="5662613" cy="3961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3AF20-1B26-497F-A690-A54C32488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50049"/>
            <a:ext cx="8290560" cy="1606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D15153-98EE-4CD7-9486-8F71CADA23A4}"/>
              </a:ext>
            </a:extLst>
          </p:cNvPr>
          <p:cNvSpPr txBox="1"/>
          <p:nvPr/>
        </p:nvSpPr>
        <p:spPr>
          <a:xfrm>
            <a:off x="228600" y="97368"/>
            <a:ext cx="86868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Georgia" panose="02040502050405020303" pitchFamily="18" charset="0"/>
              </a:rPr>
              <a:t>Deinosuchus</a:t>
            </a:r>
            <a:r>
              <a:rPr lang="en-US" b="1" dirty="0">
                <a:latin typeface="Georgia" panose="02040502050405020303" pitchFamily="18" charset="0"/>
              </a:rPr>
              <a:t>; The Terrible Crocodile</a:t>
            </a:r>
            <a:r>
              <a:rPr lang="en-US" dirty="0">
                <a:latin typeface="Georgia" panose="02040502050405020303" pitchFamily="18" charset="0"/>
              </a:rPr>
              <a:t>, has been deeply studied by Dr. David </a:t>
            </a:r>
            <a:r>
              <a:rPr lang="en-US" dirty="0" err="1">
                <a:latin typeface="Georgia" panose="02040502050405020303" pitchFamily="18" charset="0"/>
              </a:rPr>
              <a:t>Schiwmmer</a:t>
            </a:r>
            <a:r>
              <a:rPr lang="en-US" dirty="0">
                <a:latin typeface="Georgia" panose="02040502050405020303" pitchFamily="18" charset="0"/>
              </a:rPr>
              <a:t> at Columbus State University and is well known from Georgia’s Fossil Record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6B203-BCB1-4DFF-AC2C-12C2E672CE0E}"/>
              </a:ext>
            </a:extLst>
          </p:cNvPr>
          <p:cNvSpPr txBox="1"/>
          <p:nvPr/>
        </p:nvSpPr>
        <p:spPr>
          <a:xfrm>
            <a:off x="5943600" y="1106190"/>
            <a:ext cx="2971800" cy="40010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A dinosaur eating crocodile.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Populations occurred in Texas and Georgia, on both coast of the Western Interior Seaway. 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Individuals on the Georgia side tended to be smaller, but populations were denser. 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The giant crocs were more common in our area.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993824-66F4-4369-AD01-13F6F9E3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134" y="5150049"/>
            <a:ext cx="129246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55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har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16" y="1285161"/>
            <a:ext cx="4086301" cy="544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Sh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85860"/>
            <a:ext cx="4086302" cy="544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2400" y="152400"/>
            <a:ext cx="8829576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The goblin shark </a:t>
            </a:r>
          </a:p>
          <a:p>
            <a:pPr algn="ctr">
              <a:defRPr/>
            </a:pPr>
            <a:r>
              <a:rPr lang="en-US" sz="1600" b="1" i="1" dirty="0" err="1">
                <a:latin typeface="Georgia" pitchFamily="18" charset="0"/>
              </a:rPr>
              <a:t>Scapanorhynchus</a:t>
            </a:r>
            <a:r>
              <a:rPr lang="en-US" sz="1600" b="1" i="1" dirty="0">
                <a:latin typeface="Georgia" pitchFamily="18" charset="0"/>
              </a:rPr>
              <a:t> </a:t>
            </a:r>
            <a:r>
              <a:rPr lang="en-US" sz="1600" b="1" i="1" dirty="0" err="1">
                <a:latin typeface="Georgia" pitchFamily="18" charset="0"/>
              </a:rPr>
              <a:t>texanus</a:t>
            </a:r>
            <a:endParaRPr lang="en-US" sz="1600" b="1" i="1" dirty="0">
              <a:latin typeface="Georgia" pitchFamily="18" charset="0"/>
            </a:endParaRPr>
          </a:p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78 million years old</a:t>
            </a:r>
          </a:p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Georgia’s most common Cretaceous fossil.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F5335-193D-448A-AAE3-8FB60D2940FB}"/>
              </a:ext>
            </a:extLst>
          </p:cNvPr>
          <p:cNvSpPr txBox="1"/>
          <p:nvPr/>
        </p:nvSpPr>
        <p:spPr>
          <a:xfrm>
            <a:off x="7315200" y="5572140"/>
            <a:ext cx="125643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Upper Cretaceous </a:t>
            </a:r>
          </a:p>
        </p:txBody>
      </p:sp>
    </p:spTree>
    <p:extLst>
      <p:ext uri="{BB962C8B-B14F-4D97-AF65-F5344CB8AC3E}">
        <p14:creationId xmlns:p14="http://schemas.microsoft.com/office/powerpoint/2010/main" val="196889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egalo_pg1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638" y="2299727"/>
            <a:ext cx="2913559" cy="37693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</p:pic>
      <p:pic>
        <p:nvPicPr>
          <p:cNvPr id="3" name="Picture 6" descr="Megalo_pg3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8" y="2483724"/>
            <a:ext cx="2718294" cy="351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Megalo_pg2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9" y="2232365"/>
            <a:ext cx="2913559" cy="376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Megal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5296"/>
            <a:ext cx="4040868" cy="18495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08529" y="228600"/>
            <a:ext cx="459207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i="1" dirty="0" err="1">
                <a:latin typeface="Georgia" pitchFamily="18" charset="0"/>
              </a:rPr>
              <a:t>Megalocoelacanthus</a:t>
            </a:r>
            <a:r>
              <a:rPr lang="en-US" b="1" i="1" dirty="0">
                <a:latin typeface="Georgia" pitchFamily="18" charset="0"/>
              </a:rPr>
              <a:t> </a:t>
            </a:r>
            <a:r>
              <a:rPr lang="en-US" b="1" i="1" dirty="0" err="1">
                <a:latin typeface="Georgia" pitchFamily="18" charset="0"/>
              </a:rPr>
              <a:t>dobiei</a:t>
            </a:r>
            <a:r>
              <a:rPr lang="en-US" b="1" i="1" dirty="0">
                <a:latin typeface="Georgia" pitchFamily="18" charset="0"/>
              </a:rPr>
              <a:t> </a:t>
            </a:r>
          </a:p>
          <a:p>
            <a:pPr algn="ctr">
              <a:defRPr/>
            </a:pPr>
            <a:r>
              <a:rPr lang="en-US" b="1" dirty="0">
                <a:latin typeface="Georgia" pitchFamily="18" charset="0"/>
              </a:rPr>
              <a:t>78 million years </a:t>
            </a:r>
            <a:r>
              <a:rPr lang="en-US" b="1" dirty="0" err="1">
                <a:latin typeface="Georgia" pitchFamily="18" charset="0"/>
              </a:rPr>
              <a:t>olds</a:t>
            </a:r>
            <a:endParaRPr lang="en-US" b="1" dirty="0">
              <a:latin typeface="Georgia" pitchFamily="18" charset="0"/>
            </a:endParaRPr>
          </a:p>
          <a:p>
            <a:pPr algn="ctr">
              <a:defRPr/>
            </a:pPr>
            <a:endParaRPr lang="en-US" sz="800" b="1" dirty="0">
              <a:solidFill>
                <a:prstClr val="black"/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Georgia" pitchFamily="18" charset="0"/>
              </a:rPr>
              <a:t>In 1994 David Schwimmer, J. D. Steward &amp; Dent Williams described this new species.</a:t>
            </a:r>
            <a:endParaRPr lang="en-US" b="1" dirty="0">
              <a:latin typeface="Georgia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7BE85-78C7-4AB9-9123-A0ADB6DBE9D3}"/>
              </a:ext>
            </a:extLst>
          </p:cNvPr>
          <p:cNvSpPr/>
          <p:nvPr/>
        </p:nvSpPr>
        <p:spPr>
          <a:xfrm>
            <a:off x="214346" y="1565495"/>
            <a:ext cx="285057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 dirty="0">
                <a:solidFill>
                  <a:prstClr val="black"/>
                </a:solidFill>
                <a:latin typeface="Georgia" pitchFamily="18" charset="0"/>
              </a:rPr>
              <a:t>New genus &amp; species named from Georgia &amp; Alabama fossils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64EC76-8402-4AFF-B00A-819BE59F0521}"/>
              </a:ext>
            </a:extLst>
          </p:cNvPr>
          <p:cNvSpPr/>
          <p:nvPr/>
        </p:nvSpPr>
        <p:spPr>
          <a:xfrm>
            <a:off x="381000" y="6137367"/>
            <a:ext cx="867777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 dirty="0">
                <a:solidFill>
                  <a:prstClr val="black"/>
                </a:solidFill>
                <a:latin typeface="Georgia" pitchFamily="18" charset="0"/>
              </a:rPr>
              <a:t>In 1994 David Schwimmer, J. D. Steward &amp; Dent Williams </a:t>
            </a:r>
          </a:p>
          <a:p>
            <a:pPr lvl="0" algn="ctr">
              <a:defRPr/>
            </a:pPr>
            <a:r>
              <a:rPr lang="en-US" sz="1600" b="1" dirty="0">
                <a:solidFill>
                  <a:prstClr val="black"/>
                </a:solidFill>
                <a:latin typeface="Georgia" pitchFamily="18" charset="0"/>
              </a:rPr>
              <a:t>described this new species.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6AF04-C154-473B-8D6C-78DCBD885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7909" y="1481224"/>
            <a:ext cx="1139182" cy="8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4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ylosaur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78" y="908496"/>
            <a:ext cx="3557741" cy="521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Tylosauru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0310"/>
            <a:ext cx="4577450" cy="59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3151" y="127620"/>
            <a:ext cx="3962400" cy="6589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600" b="1" dirty="0">
                <a:latin typeface="Georgia" pitchFamily="18" charset="0"/>
              </a:rPr>
              <a:t>The mosasaur </a:t>
            </a:r>
            <a:r>
              <a:rPr lang="en-US" sz="1600" b="1" i="1" dirty="0" err="1">
                <a:latin typeface="Georgia" pitchFamily="18" charset="0"/>
              </a:rPr>
              <a:t>Tylosaurus</a:t>
            </a:r>
            <a:r>
              <a:rPr lang="en-US" sz="1600" b="1" i="1" dirty="0">
                <a:latin typeface="Georgia" pitchFamily="18" charset="0"/>
              </a:rPr>
              <a:t> </a:t>
            </a:r>
            <a:r>
              <a:rPr lang="en-US" sz="1600" b="1" dirty="0">
                <a:latin typeface="Georgia" pitchFamily="18" charset="0"/>
              </a:rPr>
              <a:t>hunted Georgia lost 78 million years ago.</a:t>
            </a:r>
            <a:endParaRPr lang="en-US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F2AC8-15A0-4F4D-9470-81DBB4811919}"/>
              </a:ext>
            </a:extLst>
          </p:cNvPr>
          <p:cNvSpPr txBox="1"/>
          <p:nvPr/>
        </p:nvSpPr>
        <p:spPr>
          <a:xfrm>
            <a:off x="339516" y="6324600"/>
            <a:ext cx="872828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Mosasaurs have been known from Georgia’s fossil record for more than a century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7C139-04EE-4094-A638-419839CC7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053" y="3408727"/>
            <a:ext cx="1112845" cy="81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57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ordanWalkerAppalachiosaurusFin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17771"/>
            <a:ext cx="38290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JordanWalkerAppalachiosaurus2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93" y="228600"/>
            <a:ext cx="4073859" cy="560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228600"/>
            <a:ext cx="4267200" cy="1066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1" i="1" dirty="0">
                <a:latin typeface="Georgia" pitchFamily="18" charset="0"/>
              </a:rPr>
              <a:t>Appalachiosaurus montgomeriensis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78 million years ago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Illustration of an adolescent  animal.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758EE-3263-47BD-AC0F-8C24A9EF562F}"/>
              </a:ext>
            </a:extLst>
          </p:cNvPr>
          <p:cNvSpPr txBox="1"/>
          <p:nvPr/>
        </p:nvSpPr>
        <p:spPr>
          <a:xfrm>
            <a:off x="4572000" y="5859710"/>
            <a:ext cx="44196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In 2005 </a:t>
            </a:r>
            <a:r>
              <a:rPr lang="en-US" sz="1600" b="1" i="1" dirty="0" err="1">
                <a:latin typeface="Georgia" panose="02040502050405020303" pitchFamily="18" charset="0"/>
              </a:rPr>
              <a:t>Appalachiosaurus</a:t>
            </a:r>
            <a:r>
              <a:rPr lang="en-US" sz="1600" b="1" dirty="0">
                <a:latin typeface="Georgia" panose="02040502050405020303" pitchFamily="18" charset="0"/>
              </a:rPr>
              <a:t> was described as a new species occurring in both Georgia and Alabama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2D189-B946-489A-8DC5-3788C2C8E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669" y="5830349"/>
            <a:ext cx="126198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strichDin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5" y="228600"/>
            <a:ext cx="424454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OstrichDinoSecond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19" y="1216841"/>
            <a:ext cx="4007781" cy="518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00600" y="228600"/>
            <a:ext cx="4190999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78 million years ago 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Ostrich-like Dinosaurs 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hunted Georgia.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2DF41-9F58-417F-A2EA-6E9624B1C81B}"/>
              </a:ext>
            </a:extLst>
          </p:cNvPr>
          <p:cNvSpPr txBox="1"/>
          <p:nvPr/>
        </p:nvSpPr>
        <p:spPr>
          <a:xfrm>
            <a:off x="168478" y="5791200"/>
            <a:ext cx="424454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eorgia" panose="02040502050405020303" pitchFamily="18" charset="0"/>
              </a:rPr>
              <a:t>Reported in 1993 by </a:t>
            </a:r>
          </a:p>
          <a:p>
            <a:r>
              <a:rPr lang="en-US" sz="1400" b="1" dirty="0">
                <a:latin typeface="Georgia" panose="02040502050405020303" pitchFamily="18" charset="0"/>
              </a:rPr>
              <a:t>David Schwimmer, J. Dent Williams, James Dobie &amp; William </a:t>
            </a:r>
            <a:r>
              <a:rPr lang="en-US" sz="1400" b="1" dirty="0" err="1">
                <a:latin typeface="Georgia" panose="02040502050405020303" pitchFamily="18" charset="0"/>
              </a:rPr>
              <a:t>Siesser</a:t>
            </a:r>
            <a:r>
              <a:rPr lang="en-US" sz="1400" b="1" dirty="0">
                <a:latin typeface="Georgia" panose="02040502050405020303" pitchFamily="18" charset="0"/>
              </a:rPr>
              <a:t>,</a:t>
            </a:r>
          </a:p>
          <a:p>
            <a:r>
              <a:rPr lang="en-US" sz="1400" b="1" dirty="0">
                <a:latin typeface="Georgia" panose="02040502050405020303" pitchFamily="18" charset="0"/>
              </a:rPr>
              <a:t>these dinosaurs hunted Georgia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84F1E-1A6C-4FBA-9697-AFBE906F3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6096000"/>
            <a:ext cx="1166477" cy="85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42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1B42E-F085-47F8-877A-DE04C967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1"/>
          <a:stretch/>
        </p:blipFill>
        <p:spPr>
          <a:xfrm>
            <a:off x="152401" y="152399"/>
            <a:ext cx="2449532" cy="4419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0DA2A9-B00D-4B8B-96DF-C87A09943F97}"/>
              </a:ext>
            </a:extLst>
          </p:cNvPr>
          <p:cNvSpPr/>
          <p:nvPr/>
        </p:nvSpPr>
        <p:spPr>
          <a:xfrm>
            <a:off x="152402" y="152400"/>
            <a:ext cx="2449532" cy="451155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turtle&#10;&#10;Description generated with high confidence">
            <a:extLst>
              <a:ext uri="{FF2B5EF4-FFF2-40B4-BE49-F238E27FC236}">
                <a16:creationId xmlns:a16="http://schemas.microsoft.com/office/drawing/2014/main" id="{4BE51572-FBED-4653-B81C-03E545839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82" y="3094297"/>
            <a:ext cx="4205615" cy="3661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AE704-3442-411C-9922-D70728A5149C}"/>
              </a:ext>
            </a:extLst>
          </p:cNvPr>
          <p:cNvSpPr txBox="1"/>
          <p:nvPr/>
        </p:nvSpPr>
        <p:spPr>
          <a:xfrm>
            <a:off x="4038599" y="152399"/>
            <a:ext cx="4952998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Georgia" panose="02040502050405020303" pitchFamily="18" charset="0"/>
              </a:rPr>
              <a:t>Agomphus</a:t>
            </a:r>
            <a:r>
              <a:rPr lang="en-US" sz="2400" b="1" i="1" dirty="0">
                <a:latin typeface="Georgia" panose="02040502050405020303" pitchFamily="18" charset="0"/>
              </a:rPr>
              <a:t> </a:t>
            </a:r>
            <a:r>
              <a:rPr lang="en-US" sz="2400" b="1" i="1" dirty="0" err="1">
                <a:latin typeface="Georgia" panose="02040502050405020303" pitchFamily="18" charset="0"/>
              </a:rPr>
              <a:t>oxysternum</a:t>
            </a:r>
            <a:endParaRPr lang="en-US" sz="2400" b="1" i="1" dirty="0">
              <a:latin typeface="Georgia" panose="02040502050405020303" pitchFamily="18" charset="0"/>
            </a:endParaRP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A new species discovered in Montezuma, GA.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Described by the famous American paleontologist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Edward Drinker Cope</a:t>
            </a:r>
          </a:p>
          <a:p>
            <a:pPr algn="ctr"/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(July 28, 1840 – April 12, 1897)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i="1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9BDADB-BED2-4C86-B514-D649F10C521D}"/>
              </a:ext>
            </a:extLst>
          </p:cNvPr>
          <p:cNvSpPr txBox="1"/>
          <p:nvPr/>
        </p:nvSpPr>
        <p:spPr>
          <a:xfrm>
            <a:off x="2695545" y="1715125"/>
            <a:ext cx="6293878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On 20/July/1877 Edward Drinker Cope’s findings on this turtle were read at the proceedings of the American Philosophical Society, establishing the species. </a:t>
            </a:r>
          </a:p>
          <a:p>
            <a:r>
              <a:rPr lang="en-US" sz="1600" dirty="0">
                <a:latin typeface="Georgia" panose="02040502050405020303" pitchFamily="18" charset="0"/>
              </a:rPr>
              <a:t>Cope reports that the specimen was originally nearly complete but was damaged by “destructive curiosity hunters”.  </a:t>
            </a:r>
          </a:p>
        </p:txBody>
      </p:sp>
      <p:pic>
        <p:nvPicPr>
          <p:cNvPr id="10" name="Picture 9" descr="A picture containing map, text&#10;&#10;Description generated with very high confidence">
            <a:extLst>
              <a:ext uri="{FF2B5EF4-FFF2-40B4-BE49-F238E27FC236}">
                <a16:creationId xmlns:a16="http://schemas.microsoft.com/office/drawing/2014/main" id="{7C3040B7-E46F-429A-AF9C-7F70E3DC9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399"/>
            <a:ext cx="1182415" cy="1371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9984B7-62E0-43AB-87A6-840A758DB16A}"/>
              </a:ext>
            </a:extLst>
          </p:cNvPr>
          <p:cNvSpPr txBox="1"/>
          <p:nvPr/>
        </p:nvSpPr>
        <p:spPr>
          <a:xfrm>
            <a:off x="2695545" y="3094297"/>
            <a:ext cx="1996824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The specimen originated in the 61 million year old Clayton Formation of Macon, County. Near Montezuma.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B99EF0-8737-465E-BD1B-3BC8B8EE28EB}"/>
              </a:ext>
            </a:extLst>
          </p:cNvPr>
          <p:cNvCxnSpPr/>
          <p:nvPr/>
        </p:nvCxnSpPr>
        <p:spPr>
          <a:xfrm>
            <a:off x="4785982" y="6756082"/>
            <a:ext cx="4205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FBEA9AA-1F0E-4ED3-AD5E-4B5599281397}"/>
              </a:ext>
            </a:extLst>
          </p:cNvPr>
          <p:cNvSpPr txBox="1"/>
          <p:nvPr/>
        </p:nvSpPr>
        <p:spPr>
          <a:xfrm>
            <a:off x="110456" y="4916982"/>
            <a:ext cx="4581913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Note the thickness of the turtle’s shell. Pressures from predation “selected” a thicker shell’s greater protection. Thick shells are expensive, requiring a large percentage of the animal’s nutritional intake. The thin shell of modern turtles isn’t a liability since today’s predators are smaller and have less bite force.</a:t>
            </a:r>
          </a:p>
        </p:txBody>
      </p:sp>
    </p:spTree>
    <p:extLst>
      <p:ext uri="{BB962C8B-B14F-4D97-AF65-F5344CB8AC3E}">
        <p14:creationId xmlns:p14="http://schemas.microsoft.com/office/powerpoint/2010/main" val="3292791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7187" y="50627"/>
            <a:ext cx="6274965" cy="1447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Suwannee Current &amp; Gulf  Trough</a:t>
            </a:r>
            <a:r>
              <a:rPr lang="en-US" sz="1800" dirty="0">
                <a:latin typeface="Georgia" pitchFamily="18" charset="0"/>
              </a:rPr>
              <a:t> </a:t>
            </a:r>
          </a:p>
          <a:p>
            <a:pPr>
              <a:defRPr/>
            </a:pPr>
            <a:r>
              <a:rPr lang="en-US" sz="1800" dirty="0">
                <a:latin typeface="Georgia" pitchFamily="18" charset="0"/>
              </a:rPr>
              <a:t>Research by Dr. Burt Carter at Georgia Southwestern  revealed that for 40 million years a powerful current crossed the south Georgia, carving a vast trough, or canyon, which was completely buried by later large scale erosion.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23" y="3408727"/>
            <a:ext cx="3627820" cy="320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" y="1636294"/>
            <a:ext cx="4330521" cy="498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352" y="50627"/>
            <a:ext cx="2434486" cy="317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F9681-0B2E-46CE-852B-C2FBCA65E1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6867" r="11355" b="-6867"/>
          <a:stretch/>
        </p:blipFill>
        <p:spPr>
          <a:xfrm>
            <a:off x="4404274" y="1601597"/>
            <a:ext cx="1917878" cy="180790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3643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4673" y="78222"/>
            <a:ext cx="5069994" cy="1066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600" i="1" dirty="0">
                <a:latin typeface="Georgia" pitchFamily="18" charset="0"/>
              </a:rPr>
              <a:t>Georgiacetus vogtlensis</a:t>
            </a:r>
            <a:r>
              <a:rPr lang="en-US" sz="1600" dirty="0">
                <a:latin typeface="Georgia" pitchFamily="18" charset="0"/>
              </a:rPr>
              <a:t> (the Georgia Whale) is a new species named for a Georgia fossil. It lived 40 million years ago, is an evolutionary transition fossil and is likely the ancestor to all modern whales.</a:t>
            </a:r>
          </a:p>
        </p:txBody>
      </p:sp>
      <p:pic>
        <p:nvPicPr>
          <p:cNvPr id="2050" name="Picture 2" descr="C:\Users\Thurmans\Pictures\Research Images\ParrishBasilosaurus\GeorgiacetusFinal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46" y="78222"/>
            <a:ext cx="3450170" cy="146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hurmans\Pictures\Research Images\Website Images\Chapter 11 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8"/>
          <a:stretch/>
        </p:blipFill>
        <p:spPr bwMode="auto">
          <a:xfrm>
            <a:off x="154384" y="1219200"/>
            <a:ext cx="3766802" cy="48606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577FC2-AC5A-4BF3-8F6E-519549EB34EE}"/>
              </a:ext>
            </a:extLst>
          </p:cNvPr>
          <p:cNvSpPr txBox="1"/>
          <p:nvPr/>
        </p:nvSpPr>
        <p:spPr>
          <a:xfrm>
            <a:off x="94673" y="6154074"/>
            <a:ext cx="885831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The fossils were discovered during the 1983 construction of Nuclear Power Plant Vogtle and described by Richard Hulbert. The fossils are on display at Georgia Southern Museum.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8359A-04A1-4861-9514-316AAAA6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74" y="1822971"/>
            <a:ext cx="2873142" cy="4113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1968CF-3711-431F-A176-3FF5C765EF65}"/>
              </a:ext>
            </a:extLst>
          </p:cNvPr>
          <p:cNvSpPr txBox="1"/>
          <p:nvPr/>
        </p:nvSpPr>
        <p:spPr>
          <a:xfrm>
            <a:off x="3974060" y="1262661"/>
            <a:ext cx="1248756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Middle Eocene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A575AC-F308-4250-95D7-0197574E8821}"/>
              </a:ext>
            </a:extLst>
          </p:cNvPr>
          <p:cNvSpPr txBox="1"/>
          <p:nvPr/>
        </p:nvSpPr>
        <p:spPr>
          <a:xfrm>
            <a:off x="4018230" y="2155952"/>
            <a:ext cx="2001570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The skull and skeletal structure of </a:t>
            </a:r>
            <a:r>
              <a:rPr lang="en-US" sz="1600" i="1" dirty="0">
                <a:latin typeface="Georgia" panose="02040502050405020303" pitchFamily="18" charset="0"/>
              </a:rPr>
              <a:t>Georgiacetus</a:t>
            </a:r>
            <a:r>
              <a:rPr lang="en-US" sz="1600" dirty="0">
                <a:latin typeface="Georgia" panose="02040502050405020303" pitchFamily="18" charset="0"/>
              </a:rPr>
              <a:t> is almost identical to the later </a:t>
            </a:r>
            <a:r>
              <a:rPr lang="en-US" sz="1600" dirty="0" err="1">
                <a:latin typeface="Georgia" panose="02040502050405020303" pitchFamily="18" charset="0"/>
              </a:rPr>
              <a:t>basilosaruids</a:t>
            </a:r>
            <a:r>
              <a:rPr lang="en-US" sz="1600" dirty="0">
                <a:latin typeface="Georgia" panose="02040502050405020303" pitchFamily="18" charset="0"/>
              </a:rPr>
              <a:t> like </a:t>
            </a:r>
            <a:r>
              <a:rPr lang="en-US" sz="1600" dirty="0" err="1">
                <a:latin typeface="Georgia" panose="02040502050405020303" pitchFamily="18" charset="0"/>
              </a:rPr>
              <a:t>Durodon</a:t>
            </a:r>
            <a:r>
              <a:rPr lang="en-US" sz="1600" dirty="0">
                <a:latin typeface="Georgia" panose="02040502050405020303" pitchFamily="18" charset="0"/>
              </a:rPr>
              <a:t>. </a:t>
            </a:r>
          </a:p>
          <a:p>
            <a:r>
              <a:rPr lang="en-US" sz="1600" dirty="0">
                <a:latin typeface="Georgia" panose="02040502050405020303" pitchFamily="18" charset="0"/>
              </a:rPr>
              <a:t>Except for the tail, </a:t>
            </a:r>
            <a:r>
              <a:rPr lang="en-US" sz="1600" i="1" dirty="0">
                <a:latin typeface="Georgia" panose="02040502050405020303" pitchFamily="18" charset="0"/>
              </a:rPr>
              <a:t>Georgiacetus</a:t>
            </a:r>
            <a:r>
              <a:rPr lang="en-US" sz="1600" dirty="0">
                <a:latin typeface="Georgia" panose="02040502050405020303" pitchFamily="18" charset="0"/>
              </a:rPr>
              <a:t> lacked a fluke, flukes emerged with the </a:t>
            </a:r>
            <a:r>
              <a:rPr lang="en-US" sz="1600" dirty="0" err="1">
                <a:latin typeface="Georgia" panose="02040502050405020303" pitchFamily="18" charset="0"/>
              </a:rPr>
              <a:t>basilosaurids</a:t>
            </a:r>
            <a:r>
              <a:rPr lang="en-US" sz="1600" dirty="0">
                <a:latin typeface="Georgia" panose="02040502050405020303" pitchFamily="18" charset="0"/>
              </a:rPr>
              <a:t> who were the likely descendants of our Georgia Whale. </a:t>
            </a:r>
          </a:p>
        </p:txBody>
      </p:sp>
    </p:spTree>
    <p:extLst>
      <p:ext uri="{BB962C8B-B14F-4D97-AF65-F5344CB8AC3E}">
        <p14:creationId xmlns:p14="http://schemas.microsoft.com/office/powerpoint/2010/main" val="101226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210E5-56B7-44E2-9CFC-78736D92F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45" y="152400"/>
            <a:ext cx="1260681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90334-429D-458C-88AF-09DFAA456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036685"/>
            <a:ext cx="1590261" cy="2286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DA422-9F24-47EF-BC22-7836E4E8A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45" y="4415160"/>
            <a:ext cx="1359385" cy="2302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47D827-ADDD-49D2-B85E-04DF66F09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71744"/>
            <a:ext cx="4800600" cy="36280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2D68BD-6BB7-4EF6-956A-C8D50EE63365}"/>
              </a:ext>
            </a:extLst>
          </p:cNvPr>
          <p:cNvSpPr txBox="1"/>
          <p:nvPr/>
        </p:nvSpPr>
        <p:spPr>
          <a:xfrm>
            <a:off x="86139" y="51137"/>
            <a:ext cx="7305261" cy="21236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2A2A2A"/>
                </a:solidFill>
                <a:latin typeface="Georgia" panose="02040502050405020303" pitchFamily="18" charset="0"/>
              </a:rPr>
              <a:t>The Giant Oyster, </a:t>
            </a:r>
            <a:r>
              <a:rPr lang="it-IT" sz="2000" b="1" i="1" dirty="0">
                <a:solidFill>
                  <a:srgbClr val="2A2A2A"/>
                </a:solidFill>
                <a:latin typeface="Georgia" panose="02040502050405020303" pitchFamily="18" charset="0"/>
              </a:rPr>
              <a:t>Crassostrea gigantissima</a:t>
            </a:r>
          </a:p>
          <a:p>
            <a:pPr algn="ctr"/>
            <a:r>
              <a:rPr lang="it-IT" sz="1600" dirty="0">
                <a:solidFill>
                  <a:srgbClr val="2A2A2A"/>
                </a:solidFill>
                <a:latin typeface="Georgia" panose="02040502050405020303" pitchFamily="18" charset="0"/>
              </a:rPr>
              <a:t>Our most historic fossil with records dating to 1765</a:t>
            </a:r>
          </a:p>
          <a:p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John &amp; William Bartram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V</a:t>
            </a:r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isited Shell Bluff  and collected these oysters in September of 1765.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William Bartram described these fossils as a “curious phenomenon” in his famous 1791 book on his travels.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Paleontology wasn’t established as a science until Georges Buffon published his 1778 book </a:t>
            </a:r>
            <a:r>
              <a:rPr lang="en-US" sz="1600" i="1" dirty="0">
                <a:latin typeface="Georgia" panose="02040502050405020303" pitchFamily="18" charset="0"/>
              </a:rPr>
              <a:t>Epochs of Nature.</a:t>
            </a:r>
            <a:endParaRPr lang="en-US" i="1" dirty="0">
              <a:latin typeface="Georgia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29970-B881-48C3-836A-A97585E22AAD}"/>
              </a:ext>
            </a:extLst>
          </p:cNvPr>
          <p:cNvSpPr txBox="1"/>
          <p:nvPr/>
        </p:nvSpPr>
        <p:spPr>
          <a:xfrm>
            <a:off x="86138" y="2206391"/>
            <a:ext cx="2428462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Timothy A. Conrad </a:t>
            </a:r>
            <a:r>
              <a:rPr lang="en-US" sz="1600" dirty="0">
                <a:latin typeface="Georgia" panose="02040502050405020303" pitchFamily="18" charset="0"/>
              </a:rPr>
              <a:t>was an early Georgia researcher and worked to established paleontology in our state. He collected these fossils in 1834.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9B711-1123-41CA-A65C-75CED61F77F0}"/>
              </a:ext>
            </a:extLst>
          </p:cNvPr>
          <p:cNvSpPr txBox="1"/>
          <p:nvPr/>
        </p:nvSpPr>
        <p:spPr>
          <a:xfrm>
            <a:off x="109812" y="4115851"/>
            <a:ext cx="2404788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Sir Charles Lyell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</a:p>
          <a:p>
            <a:r>
              <a:rPr lang="en-US" sz="1600" dirty="0">
                <a:latin typeface="Georgia" panose="02040502050405020303" pitchFamily="18" charset="0"/>
              </a:rPr>
              <a:t>I mentioned Lyell’s visit to Brown’s Mount during the early 1840s. He also visited Shell Bluff when he collected these oysters.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492E4-0B7B-485C-B02A-47FDA2578D34}"/>
              </a:ext>
            </a:extLst>
          </p:cNvPr>
          <p:cNvSpPr txBox="1"/>
          <p:nvPr/>
        </p:nvSpPr>
        <p:spPr>
          <a:xfrm>
            <a:off x="109812" y="5992257"/>
            <a:ext cx="7474532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Sir Charles Lyell</a:t>
            </a:r>
            <a:r>
              <a:rPr lang="en-US" sz="1600" dirty="0">
                <a:latin typeface="Georgia" panose="02040502050405020303" pitchFamily="18" charset="0"/>
              </a:rPr>
              <a:t> authored the books </a:t>
            </a:r>
            <a:r>
              <a:rPr lang="en-US" sz="1600" i="1" dirty="0">
                <a:latin typeface="Georgia" panose="02040502050405020303" pitchFamily="18" charset="0"/>
              </a:rPr>
              <a:t>Principals of Geology </a:t>
            </a:r>
            <a:r>
              <a:rPr lang="en-US" sz="1600" dirty="0">
                <a:latin typeface="Georgia" panose="02040502050405020303" pitchFamily="18" charset="0"/>
              </a:rPr>
              <a:t>(1830) &amp; founded the principal of Uniformitarianism; </a:t>
            </a:r>
            <a:r>
              <a:rPr lang="en-US" sz="1600" dirty="0">
                <a:solidFill>
                  <a:srgbClr val="222222"/>
                </a:solidFill>
                <a:latin typeface="Georgia" panose="02040502050405020303" pitchFamily="18" charset="0"/>
              </a:rPr>
              <a:t>the idea that the Earth was shaped by the same scientific processes still in operation today.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71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CAN0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80" y="1303379"/>
            <a:ext cx="3532641" cy="456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3978" y="152991"/>
            <a:ext cx="8976043" cy="9004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1200" b="1" dirty="0">
              <a:latin typeface="Georgia" pitchFamily="18" charset="0"/>
            </a:endParaRP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The family of basilosaurids are the first whales to posses flukes.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 They’re well known from Georgia’s 37 million year old sediments.</a:t>
            </a:r>
          </a:p>
        </p:txBody>
      </p:sp>
      <p:pic>
        <p:nvPicPr>
          <p:cNvPr id="2050" name="Picture 2" descr="C:\Users\Thurmans\Pictures\Research Images\Website Images\Chapter 12 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4" y="1143000"/>
            <a:ext cx="526343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40"/>
          <a:stretch/>
        </p:blipFill>
        <p:spPr bwMode="auto">
          <a:xfrm>
            <a:off x="152400" y="6096535"/>
            <a:ext cx="4303009" cy="6775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</p:pic>
      <p:pic>
        <p:nvPicPr>
          <p:cNvPr id="2052" name="Picture 4" descr="C:\Users\Thurmans\Pictures\Research Images\Basilosaurus fossil Compress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8" y="3518594"/>
            <a:ext cx="4962567" cy="21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A9987C-4679-454D-B64F-EB6F8EBAB41F}"/>
              </a:ext>
            </a:extLst>
          </p:cNvPr>
          <p:cNvSpPr txBox="1"/>
          <p:nvPr/>
        </p:nvSpPr>
        <p:spPr>
          <a:xfrm>
            <a:off x="4572000" y="6019800"/>
            <a:ext cx="4488021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The </a:t>
            </a:r>
            <a:r>
              <a:rPr lang="en-US" sz="1600" b="1" dirty="0" err="1">
                <a:latin typeface="Georgia" panose="02040502050405020303" pitchFamily="18" charset="0"/>
              </a:rPr>
              <a:t>basilosaurids</a:t>
            </a:r>
            <a:r>
              <a:rPr lang="en-US" sz="1600" b="1" dirty="0">
                <a:latin typeface="Georgia" panose="02040502050405020303" pitchFamily="18" charset="0"/>
              </a:rPr>
              <a:t> are a large of whales ranging from dolphin sized to the first great whales.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1575A-C80C-421E-A109-1FE19DFD6AA7}"/>
              </a:ext>
            </a:extLst>
          </p:cNvPr>
          <p:cNvSpPr txBox="1"/>
          <p:nvPr/>
        </p:nvSpPr>
        <p:spPr>
          <a:xfrm>
            <a:off x="4355119" y="3213857"/>
            <a:ext cx="965805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Late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Eocene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AE6DD-91DB-4CDF-859A-B658998CCA83}"/>
              </a:ext>
            </a:extLst>
          </p:cNvPr>
          <p:cNvSpPr txBox="1"/>
          <p:nvPr/>
        </p:nvSpPr>
        <p:spPr>
          <a:xfrm>
            <a:off x="3669319" y="241420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</a:rPr>
              <a:t>Rear Legs Atrophied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51C689-3F06-467C-809F-EFC18467D190}"/>
              </a:ext>
            </a:extLst>
          </p:cNvPr>
          <p:cNvCxnSpPr/>
          <p:nvPr/>
        </p:nvCxnSpPr>
        <p:spPr>
          <a:xfrm>
            <a:off x="3429000" y="2298865"/>
            <a:ext cx="240319" cy="14829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0A4138-F4DF-4BCD-8DAF-97FBE052CC53}"/>
              </a:ext>
            </a:extLst>
          </p:cNvPr>
          <p:cNvSpPr txBox="1"/>
          <p:nvPr/>
        </p:nvSpPr>
        <p:spPr>
          <a:xfrm>
            <a:off x="457200" y="4758484"/>
            <a:ext cx="16764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The </a:t>
            </a:r>
            <a:r>
              <a:rPr lang="en-US" sz="1400" dirty="0" err="1">
                <a:latin typeface="Georgia" panose="02040502050405020303" pitchFamily="18" charset="0"/>
              </a:rPr>
              <a:t>basilosaurids</a:t>
            </a:r>
            <a:r>
              <a:rPr lang="en-US" sz="1400" dirty="0">
                <a:latin typeface="Georgia" panose="02040502050405020303" pitchFamily="18" charset="0"/>
              </a:rPr>
              <a:t> are thought to be directly descended from Georgiacetus</a:t>
            </a:r>
          </a:p>
        </p:txBody>
      </p:sp>
    </p:spTree>
    <p:extLst>
      <p:ext uri="{BB962C8B-B14F-4D97-AF65-F5344CB8AC3E}">
        <p14:creationId xmlns:p14="http://schemas.microsoft.com/office/powerpoint/2010/main" val="614955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egacerops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4" y="228600"/>
            <a:ext cx="4110038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5" descr="megacerops0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30" y="1510120"/>
            <a:ext cx="3771900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5975758"/>
            <a:ext cx="4188333" cy="7159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 err="1">
                <a:latin typeface="Georgia" pitchFamily="18" charset="0"/>
              </a:rPr>
              <a:t>Brontotheres</a:t>
            </a:r>
            <a:r>
              <a:rPr lang="en-US" sz="1800" b="1" dirty="0">
                <a:latin typeface="Georgia" pitchFamily="18" charset="0"/>
              </a:rPr>
              <a:t> walked Georgia</a:t>
            </a:r>
          </a:p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35 million years ago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DFA49-5F8D-4E8D-B244-002C65CB5820}"/>
              </a:ext>
            </a:extLst>
          </p:cNvPr>
          <p:cNvSpPr txBox="1"/>
          <p:nvPr/>
        </p:nvSpPr>
        <p:spPr>
          <a:xfrm>
            <a:off x="4572000" y="228600"/>
            <a:ext cx="41529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In 2005 Dennis </a:t>
            </a:r>
            <a:r>
              <a:rPr lang="en-US" b="1" dirty="0" err="1">
                <a:latin typeface="Georgia" panose="02040502050405020303" pitchFamily="18" charset="0"/>
              </a:rPr>
              <a:t>Parmley</a:t>
            </a:r>
            <a:r>
              <a:rPr lang="en-US" b="1" dirty="0">
                <a:latin typeface="Georgia" panose="02040502050405020303" pitchFamily="18" charset="0"/>
              </a:rPr>
              <a:t> and David J. </a:t>
            </a:r>
            <a:r>
              <a:rPr lang="en-US" b="1" dirty="0" err="1">
                <a:latin typeface="Georgia" panose="02040502050405020303" pitchFamily="18" charset="0"/>
              </a:rPr>
              <a:t>Cicimurri</a:t>
            </a:r>
            <a:r>
              <a:rPr lang="en-US" b="1" dirty="0">
                <a:latin typeface="Georgia" panose="02040502050405020303" pitchFamily="18" charset="0"/>
              </a:rPr>
              <a:t> reported a single </a:t>
            </a:r>
            <a:r>
              <a:rPr lang="en-US" b="1" dirty="0" err="1">
                <a:latin typeface="Georgia" panose="02040502050405020303" pitchFamily="18" charset="0"/>
              </a:rPr>
              <a:t>brontothere</a:t>
            </a:r>
            <a:r>
              <a:rPr lang="en-US" b="1" dirty="0">
                <a:latin typeface="Georgia" panose="02040502050405020303" pitchFamily="18" charset="0"/>
              </a:rPr>
              <a:t> tooth from sediments in Gordon Georgia.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A6AA9-A1E7-44F5-9153-09056CEC4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940" y="2907747"/>
            <a:ext cx="966260" cy="98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37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erminator-Pig-Panel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17" y="1138106"/>
            <a:ext cx="4019414" cy="53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095621" y="85512"/>
            <a:ext cx="4642066" cy="10525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800" b="1" dirty="0">
              <a:latin typeface="Georgia" pitchFamily="18" charset="0"/>
            </a:endParaRP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Terminator Pigs 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(Entelodonts) 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also walked Georgia 35 million years ago.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36EA5-EC98-481C-A77D-7D6010745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5" y="1174419"/>
            <a:ext cx="4260356" cy="2586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53028-2C92-4DF5-9BD3-7F14E19CE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3" y="3758967"/>
            <a:ext cx="4250003" cy="2931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99C875-31F2-4262-BB37-9A39CC4C0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6"/>
          <a:stretch/>
        </p:blipFill>
        <p:spPr>
          <a:xfrm>
            <a:off x="443364" y="78237"/>
            <a:ext cx="1214452" cy="106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B01D46-CC95-42A1-8393-FCC4B3BE4B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8"/>
          <a:stretch/>
        </p:blipFill>
        <p:spPr>
          <a:xfrm>
            <a:off x="1773457" y="78237"/>
            <a:ext cx="1017366" cy="106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0F841D-C5C8-46EA-A68B-360D35F3C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3" y="78238"/>
            <a:ext cx="1247777" cy="10525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9B0D22-0F5D-4D6C-A228-9050C61B54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1126" y="5972407"/>
            <a:ext cx="864877" cy="88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13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wmegalodon2copy">
            <a:extLst>
              <a:ext uri="{FF2B5EF4-FFF2-40B4-BE49-F238E27FC236}">
                <a16:creationId xmlns:a16="http://schemas.microsoft.com/office/drawing/2014/main" id="{588CAEE4-7509-4E90-936F-72BE598FE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0" y="1329773"/>
            <a:ext cx="4454345" cy="510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621694E4-CE48-4C90-B060-94690F5B8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18536"/>
            <a:ext cx="1900442" cy="40318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latin typeface="Georgia" pitchFamily="18" charset="0"/>
              </a:rPr>
              <a:t>The largest shark that ever lived is well known from Georgia. 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latin typeface="Georgia" pitchFamily="18" charset="0"/>
              </a:rPr>
              <a:t>Adults reached at least 52 feet in length, and may have exceeded 67 feet in length.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latin typeface="Georgia" pitchFamily="18" charset="0"/>
              </a:rPr>
              <a:t>There is strong evidence that they actively hunted whales.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375C5D-84D4-41D8-8694-9555E9E6AE6B}"/>
              </a:ext>
            </a:extLst>
          </p:cNvPr>
          <p:cNvSpPr txBox="1"/>
          <p:nvPr/>
        </p:nvSpPr>
        <p:spPr>
          <a:xfrm>
            <a:off x="129100" y="6462464"/>
            <a:ext cx="444290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eorgia" panose="02040502050405020303" pitchFamily="18" charset="0"/>
              </a:rPr>
              <a:t>Time: Miocene Epoch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FECBA4-B217-4761-BBD9-57E974C1BDE0}"/>
              </a:ext>
            </a:extLst>
          </p:cNvPr>
          <p:cNvSpPr/>
          <p:nvPr/>
        </p:nvSpPr>
        <p:spPr>
          <a:xfrm>
            <a:off x="129100" y="118537"/>
            <a:ext cx="4680733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4400" b="1" i="1" dirty="0">
                <a:solidFill>
                  <a:prstClr val="black"/>
                </a:solidFill>
                <a:latin typeface="Georgia" pitchFamily="18" charset="0"/>
              </a:rPr>
              <a:t>C.</a:t>
            </a:r>
            <a:r>
              <a:rPr lang="en-US" sz="4400" b="1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4400" b="1" i="1" dirty="0">
                <a:solidFill>
                  <a:prstClr val="black"/>
                </a:solidFill>
                <a:latin typeface="Georgia" pitchFamily="18" charset="0"/>
              </a:rPr>
              <a:t>megalodon</a:t>
            </a:r>
            <a:r>
              <a:rPr lang="en-US" sz="4400" b="1" dirty="0">
                <a:solidFill>
                  <a:prstClr val="black"/>
                </a:solidFill>
                <a:latin typeface="Georgia" pitchFamily="18" charset="0"/>
              </a:rPr>
              <a:t> </a:t>
            </a:r>
          </a:p>
        </p:txBody>
      </p:sp>
      <p:pic>
        <p:nvPicPr>
          <p:cNvPr id="7" name="Picture 6" descr="A picture containing indoor, red, clothing, black&#10;&#10;Description generated with high confidence">
            <a:extLst>
              <a:ext uri="{FF2B5EF4-FFF2-40B4-BE49-F238E27FC236}">
                <a16:creationId xmlns:a16="http://schemas.microsoft.com/office/drawing/2014/main" id="{4FC8525B-F009-478D-A6BE-BC55C27AE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68" y="4182109"/>
            <a:ext cx="3454331" cy="21424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BC5536-F3CE-4AF8-920C-4C351BB75428}"/>
              </a:ext>
            </a:extLst>
          </p:cNvPr>
          <p:cNvSpPr/>
          <p:nvPr/>
        </p:nvSpPr>
        <p:spPr>
          <a:xfrm>
            <a:off x="5715000" y="6370602"/>
            <a:ext cx="3124200" cy="461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prstClr val="black"/>
                </a:solidFill>
                <a:latin typeface="Georgia" panose="02040502050405020303" pitchFamily="18" charset="0"/>
              </a:rPr>
              <a:t>13.5mm (5.3”) megalodon tooth &amp;</a:t>
            </a:r>
          </a:p>
          <a:p>
            <a:pPr lvl="0" algn="ctr"/>
            <a:r>
              <a:rPr lang="en-US" sz="1200" b="1" dirty="0">
                <a:solidFill>
                  <a:prstClr val="black"/>
                </a:solidFill>
                <a:latin typeface="Georgia" panose="02040502050405020303" pitchFamily="18" charset="0"/>
              </a:rPr>
              <a:t>great white shark teeth.</a:t>
            </a:r>
          </a:p>
        </p:txBody>
      </p:sp>
      <p:pic>
        <p:nvPicPr>
          <p:cNvPr id="9" name="Picture 8" descr="A hand holding a piece of bread&#10;&#10;Description generated with very high confidence">
            <a:extLst>
              <a:ext uri="{FF2B5EF4-FFF2-40B4-BE49-F238E27FC236}">
                <a16:creationId xmlns:a16="http://schemas.microsoft.com/office/drawing/2014/main" id="{4342F300-C585-4B42-BE47-329EA1C6E8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4444"/>
          <a:stretch/>
        </p:blipFill>
        <p:spPr>
          <a:xfrm>
            <a:off x="6619762" y="278110"/>
            <a:ext cx="2395138" cy="2431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FD5B0B-CF40-484C-B086-1523004971E5}"/>
              </a:ext>
            </a:extLst>
          </p:cNvPr>
          <p:cNvSpPr txBox="1"/>
          <p:nvPr/>
        </p:nvSpPr>
        <p:spPr>
          <a:xfrm>
            <a:off x="6619762" y="2709644"/>
            <a:ext cx="239513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eorgia" panose="02040502050405020303" pitchFamily="18" charset="0"/>
              </a:rPr>
              <a:t>17.5 cm or (6.9”) megalodon tooth</a:t>
            </a:r>
          </a:p>
        </p:txBody>
      </p:sp>
    </p:spTree>
    <p:extLst>
      <p:ext uri="{BB962C8B-B14F-4D97-AF65-F5344CB8AC3E}">
        <p14:creationId xmlns:p14="http://schemas.microsoft.com/office/powerpoint/2010/main" val="2450345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ldicetusfix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76140"/>
            <a:ext cx="3872476" cy="473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scaldicetus2fix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24" y="1776140"/>
            <a:ext cx="3872476" cy="473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152400"/>
            <a:ext cx="8534400" cy="152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23.3 to 5.3 million years ago </a:t>
            </a:r>
          </a:p>
          <a:p>
            <a:pPr>
              <a:defRPr/>
            </a:pPr>
            <a:endParaRPr lang="en-US" sz="800" b="1" dirty="0">
              <a:latin typeface="Georgia" pitchFamily="18" charset="0"/>
            </a:endParaRP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Both </a:t>
            </a:r>
            <a:r>
              <a:rPr lang="en-US" sz="1600" b="1" i="1" dirty="0">
                <a:latin typeface="Georgia" pitchFamily="18" charset="0"/>
              </a:rPr>
              <a:t>megalodon</a:t>
            </a:r>
            <a:r>
              <a:rPr lang="en-US" sz="1600" b="1" dirty="0">
                <a:latin typeface="Georgia" pitchFamily="18" charset="0"/>
              </a:rPr>
              <a:t> and </a:t>
            </a:r>
            <a:r>
              <a:rPr lang="en-US" sz="1600" b="1" i="1" dirty="0" err="1">
                <a:latin typeface="Georgia" pitchFamily="18" charset="0"/>
              </a:rPr>
              <a:t>Scaldicetus</a:t>
            </a:r>
            <a:r>
              <a:rPr lang="en-US" sz="1600" b="1" dirty="0">
                <a:latin typeface="Georgia" pitchFamily="18" charset="0"/>
              </a:rPr>
              <a:t>, the Killer Sperm Whale, 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are present in the sea which covered South Georgia. </a:t>
            </a:r>
          </a:p>
          <a:p>
            <a:pPr>
              <a:defRPr/>
            </a:pPr>
            <a:endParaRPr lang="en-US" sz="1600" b="1" i="1" dirty="0">
              <a:latin typeface="Georgia" pitchFamily="18" charset="0"/>
            </a:endParaRPr>
          </a:p>
          <a:p>
            <a:pPr>
              <a:defRPr/>
            </a:pPr>
            <a:r>
              <a:rPr lang="en-US" sz="1600" b="1" i="1" dirty="0" err="1">
                <a:latin typeface="Georgia" pitchFamily="18" charset="0"/>
              </a:rPr>
              <a:t>Scaldicetus</a:t>
            </a:r>
            <a:r>
              <a:rPr lang="en-US" sz="1600" b="1" dirty="0">
                <a:latin typeface="Georgia" pitchFamily="18" charset="0"/>
              </a:rPr>
              <a:t> grew to nearly 23 feet.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0B6AD-1B41-4707-B781-0965037BA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065" y="6181285"/>
            <a:ext cx="1633870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76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30footcrocodil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71053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22" y="1219200"/>
            <a:ext cx="367161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274638"/>
            <a:ext cx="8839200" cy="7921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  <a:defRPr/>
            </a:pPr>
            <a:r>
              <a:rPr lang="en-US" sz="1800" i="1" dirty="0" err="1">
                <a:latin typeface="Georgia" pitchFamily="18" charset="0"/>
              </a:rPr>
              <a:t>Thecachampsa</a:t>
            </a:r>
            <a:r>
              <a:rPr lang="en-US" sz="1800" dirty="0">
                <a:latin typeface="Georgia" pitchFamily="18" charset="0"/>
              </a:rPr>
              <a:t> was known to reach 32 feet in length, it is reported in  Georgia’s sediments dating between </a:t>
            </a:r>
            <a:r>
              <a:rPr lang="en-US" sz="1600" dirty="0">
                <a:solidFill>
                  <a:prstClr val="black"/>
                </a:solidFill>
                <a:latin typeface="Georgia" pitchFamily="18" charset="0"/>
                <a:ea typeface="+mn-ea"/>
                <a:cs typeface="+mn-cs"/>
              </a:rPr>
              <a:t>23.3 to 5.3 million years ago.</a:t>
            </a:r>
          </a:p>
          <a:p>
            <a:pPr>
              <a:defRPr/>
            </a:pPr>
            <a:r>
              <a:rPr lang="en-US" sz="1800" dirty="0">
                <a:latin typeface="Georgia" pitchFamily="18" charset="0"/>
              </a:rPr>
              <a:t>.</a:t>
            </a: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548F4-1A69-4305-8C27-E372EE94EF82}"/>
              </a:ext>
            </a:extLst>
          </p:cNvPr>
          <p:cNvSpPr txBox="1"/>
          <p:nvPr/>
        </p:nvSpPr>
        <p:spPr>
          <a:xfrm>
            <a:off x="3692593" y="6077634"/>
            <a:ext cx="175881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Miocene Epoch</a:t>
            </a:r>
          </a:p>
        </p:txBody>
      </p:sp>
    </p:spTree>
    <p:extLst>
      <p:ext uri="{BB962C8B-B14F-4D97-AF65-F5344CB8AC3E}">
        <p14:creationId xmlns:p14="http://schemas.microsoft.com/office/powerpoint/2010/main" val="1701160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eleocerasFirstPage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1" y="1143000"/>
            <a:ext cx="38274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TeleocerasSecondPage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143000"/>
            <a:ext cx="39084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1000" y="152400"/>
            <a:ext cx="8229600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latin typeface="Georgia" pitchFamily="18" charset="0"/>
              </a:rPr>
              <a:t>In this same time frame, rhinos walked Georgia.</a:t>
            </a:r>
          </a:p>
          <a:p>
            <a:pPr>
              <a:defRPr/>
            </a:pPr>
            <a:r>
              <a:rPr lang="en-US" sz="1800" dirty="0">
                <a:latin typeface="Georgia" pitchFamily="18" charset="0"/>
              </a:rPr>
              <a:t>Not enough fossils were found for identification to the level of genus, but </a:t>
            </a:r>
            <a:r>
              <a:rPr lang="en-US" sz="1800" i="1" dirty="0" err="1">
                <a:latin typeface="Georgia" panose="02040502050405020303" pitchFamily="18" charset="0"/>
              </a:rPr>
              <a:t>Teleoceras</a:t>
            </a:r>
            <a:r>
              <a:rPr lang="en-US" sz="1800" i="1" dirty="0">
                <a:latin typeface="Georgia" panose="02040502050405020303" pitchFamily="18" charset="0"/>
              </a:rPr>
              <a:t> </a:t>
            </a:r>
            <a:r>
              <a:rPr lang="en-US" sz="1800" dirty="0">
                <a:latin typeface="Georgia" pitchFamily="18" charset="0"/>
              </a:rPr>
              <a:t>is confirmed &amp; common in Florida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83836-4BA8-479A-979C-274DB73BA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50" y="6096000"/>
            <a:ext cx="1841152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50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hoto&#10;&#10;Description generated with high confidence">
            <a:extLst>
              <a:ext uri="{FF2B5EF4-FFF2-40B4-BE49-F238E27FC236}">
                <a16:creationId xmlns:a16="http://schemas.microsoft.com/office/drawing/2014/main" id="{65CF27D6-39C1-413A-9A08-97ADD238E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" b="1351"/>
          <a:stretch/>
        </p:blipFill>
        <p:spPr>
          <a:xfrm>
            <a:off x="5347161" y="797864"/>
            <a:ext cx="3723157" cy="5035980"/>
          </a:xfrm>
          <a:prstGeom prst="rect">
            <a:avLst/>
          </a:prstGeom>
        </p:spPr>
      </p:pic>
      <p:pic>
        <p:nvPicPr>
          <p:cNvPr id="3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3837174D-B657-4C12-A31C-06609FCD6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5" b="2212"/>
          <a:stretch/>
        </p:blipFill>
        <p:spPr>
          <a:xfrm>
            <a:off x="136965" y="1789508"/>
            <a:ext cx="3583875" cy="4805063"/>
          </a:xfrm>
          <a:prstGeom prst="rect">
            <a:avLst/>
          </a:prstGeom>
        </p:spPr>
      </p:pic>
      <p:pic>
        <p:nvPicPr>
          <p:cNvPr id="4" name="Picture 3" descr="A close up of a bird&#10;&#10;Description generated with very high confidence">
            <a:extLst>
              <a:ext uri="{FF2B5EF4-FFF2-40B4-BE49-F238E27FC236}">
                <a16:creationId xmlns:a16="http://schemas.microsoft.com/office/drawing/2014/main" id="{D645AC42-5EB9-418E-AD48-9425FBEA8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289" y="84523"/>
            <a:ext cx="1824665" cy="1656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5C7559-D3D6-4B35-A0C9-2B1D2947E7F3}"/>
              </a:ext>
            </a:extLst>
          </p:cNvPr>
          <p:cNvSpPr txBox="1"/>
          <p:nvPr/>
        </p:nvSpPr>
        <p:spPr>
          <a:xfrm>
            <a:off x="136965" y="174063"/>
            <a:ext cx="3187442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The Terror Bird </a:t>
            </a:r>
            <a:r>
              <a:rPr lang="en-US" sz="1600" i="1" dirty="0" err="1">
                <a:latin typeface="Georgia" panose="02040502050405020303" pitchFamily="18" charset="0"/>
              </a:rPr>
              <a:t>Titanus</a:t>
            </a:r>
            <a:r>
              <a:rPr lang="en-US" sz="1600" i="1" dirty="0">
                <a:latin typeface="Georgia" panose="02040502050405020303" pitchFamily="18" charset="0"/>
              </a:rPr>
              <a:t> </a:t>
            </a:r>
            <a:r>
              <a:rPr lang="en-US" sz="1600" i="1" dirty="0" err="1">
                <a:latin typeface="Georgia" panose="02040502050405020303" pitchFamily="18" charset="0"/>
              </a:rPr>
              <a:t>walleri</a:t>
            </a:r>
            <a:r>
              <a:rPr lang="en-US" sz="1600" dirty="0">
                <a:latin typeface="Georgia" panose="02040502050405020303" pitchFamily="18" charset="0"/>
              </a:rPr>
              <a:t>, very likely occurred in Georgia during the Pliocene, it is known from Mexico, Texas &amp; Florida, but fossils have yet to be confirmed in the Peach State.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15178-4126-4DCF-9C69-7BAAC00048D2}"/>
              </a:ext>
            </a:extLst>
          </p:cNvPr>
          <p:cNvSpPr txBox="1"/>
          <p:nvPr/>
        </p:nvSpPr>
        <p:spPr>
          <a:xfrm>
            <a:off x="3810000" y="5867400"/>
            <a:ext cx="5236758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Terror birds likely hunted the </a:t>
            </a:r>
            <a:r>
              <a:rPr lang="en-US" sz="1400" i="1" dirty="0">
                <a:latin typeface="Georgia" panose="02040502050405020303" pitchFamily="18" charset="0"/>
              </a:rPr>
              <a:t>Hipparion</a:t>
            </a:r>
            <a:r>
              <a:rPr lang="en-US" sz="1400" dirty="0">
                <a:latin typeface="Georgia" panose="02040502050405020303" pitchFamily="18" charset="0"/>
              </a:rPr>
              <a:t> horse which was common in Florida &amp; Georgia during the Pliocene. Known as the three-toed horse, two of the horse’s toes didn’t reach the ground so it walked on a single toe per foot like modern horses.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455BA2-022C-472F-98B3-E031D0A65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690" y="3690439"/>
            <a:ext cx="1601161" cy="2132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F18632-139C-419C-BF11-E0D4169D9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8186" y="2050603"/>
            <a:ext cx="1298561" cy="1542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D2EDC-0A09-4847-ABAB-9E30B398C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2600" y="2551100"/>
            <a:ext cx="993734" cy="877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692FE6-78C8-449A-996F-218AB2CF1B2A}"/>
              </a:ext>
            </a:extLst>
          </p:cNvPr>
          <p:cNvSpPr txBox="1"/>
          <p:nvPr/>
        </p:nvSpPr>
        <p:spPr>
          <a:xfrm>
            <a:off x="5347161" y="102826"/>
            <a:ext cx="369190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Terror birds &amp;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 Three-Toed Horses</a:t>
            </a:r>
          </a:p>
        </p:txBody>
      </p:sp>
    </p:spTree>
    <p:extLst>
      <p:ext uri="{BB962C8B-B14F-4D97-AF65-F5344CB8AC3E}">
        <p14:creationId xmlns:p14="http://schemas.microsoft.com/office/powerpoint/2010/main" val="742238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halePageOne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9291"/>
            <a:ext cx="3711479" cy="480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WhalePageTwo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044" y="1371600"/>
            <a:ext cx="370955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274637"/>
            <a:ext cx="8763000" cy="10946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Most recently; we have Pleistocene Fossils</a:t>
            </a:r>
          </a:p>
          <a:p>
            <a:pPr>
              <a:defRPr/>
            </a:pPr>
            <a:endParaRPr lang="en-US" sz="1400" b="1" dirty="0">
              <a:latin typeface="Georgia" pitchFamily="18" charset="0"/>
            </a:endParaRPr>
          </a:p>
          <a:p>
            <a:pPr>
              <a:defRPr/>
            </a:pPr>
            <a:r>
              <a:rPr lang="en-US" sz="1400" b="1" dirty="0">
                <a:latin typeface="Georgia" pitchFamily="18" charset="0"/>
              </a:rPr>
              <a:t>The modern gray whale, </a:t>
            </a:r>
            <a:r>
              <a:rPr lang="en-US" sz="1400" b="1" i="1" dirty="0" err="1">
                <a:latin typeface="Georgia" pitchFamily="18" charset="0"/>
              </a:rPr>
              <a:t>Eschrichtius</a:t>
            </a:r>
            <a:r>
              <a:rPr lang="en-US" sz="1400" b="1" i="1" dirty="0">
                <a:latin typeface="Georgia" pitchFamily="18" charset="0"/>
              </a:rPr>
              <a:t> </a:t>
            </a:r>
            <a:r>
              <a:rPr lang="en-US" sz="1400" b="1" i="1" dirty="0" err="1">
                <a:latin typeface="Georgia" pitchFamily="18" charset="0"/>
              </a:rPr>
              <a:t>robustus</a:t>
            </a:r>
            <a:r>
              <a:rPr lang="en-US" sz="1400" b="1" i="1" dirty="0">
                <a:latin typeface="Georgia" pitchFamily="18" charset="0"/>
              </a:rPr>
              <a:t>, </a:t>
            </a:r>
          </a:p>
          <a:p>
            <a:pPr>
              <a:defRPr/>
            </a:pPr>
            <a:r>
              <a:rPr lang="en-US" sz="1400" b="1" dirty="0">
                <a:latin typeface="Georgia" pitchFamily="18" charset="0"/>
              </a:rPr>
              <a:t>occurs in Georgia’s Pleistocene or Ice Age sediments.</a:t>
            </a:r>
            <a:r>
              <a:rPr lang="en-US" sz="1800" dirty="0">
                <a:latin typeface="Georgia" pitchFamily="18" charset="0"/>
              </a:rPr>
              <a:t> 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7C5D9-B348-455F-ABB9-5ADEE2955956}"/>
              </a:ext>
            </a:extLst>
          </p:cNvPr>
          <p:cNvSpPr txBox="1"/>
          <p:nvPr/>
        </p:nvSpPr>
        <p:spPr>
          <a:xfrm>
            <a:off x="3429000" y="6019800"/>
            <a:ext cx="256655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Pleistocene Epoch </a:t>
            </a:r>
          </a:p>
        </p:txBody>
      </p:sp>
    </p:spTree>
    <p:extLst>
      <p:ext uri="{BB962C8B-B14F-4D97-AF65-F5344CB8AC3E}">
        <p14:creationId xmlns:p14="http://schemas.microsoft.com/office/powerpoint/2010/main" val="3973704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ramotherium">
            <a:extLst>
              <a:ext uri="{FF2B5EF4-FFF2-40B4-BE49-F238E27FC236}">
                <a16:creationId xmlns:a16="http://schemas.microsoft.com/office/drawing/2014/main" id="{C685B570-3E03-430D-8285-956157693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3941763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4D46EE-F55F-492F-AA95-E9616C59EBDC}"/>
              </a:ext>
            </a:extLst>
          </p:cNvPr>
          <p:cNvSpPr txBox="1">
            <a:spLocks noChangeArrowheads="1"/>
          </p:cNvSpPr>
          <p:nvPr/>
        </p:nvSpPr>
        <p:spPr>
          <a:xfrm>
            <a:off x="155046" y="274637"/>
            <a:ext cx="4645555" cy="3001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800" dirty="0">
              <a:latin typeface="Georgia" pitchFamily="18" charset="0"/>
            </a:endParaRPr>
          </a:p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The Pleistocene saw several ground sloths in Georgia including </a:t>
            </a:r>
            <a:r>
              <a:rPr lang="en-US" sz="1800" b="1" i="1" dirty="0" err="1">
                <a:latin typeface="Georgia" pitchFamily="18" charset="0"/>
              </a:rPr>
              <a:t>Eramotherium</a:t>
            </a:r>
            <a:r>
              <a:rPr lang="en-US" sz="1800" b="1" i="1" dirty="0">
                <a:latin typeface="Georgia" pitchFamily="18" charset="0"/>
              </a:rPr>
              <a:t> </a:t>
            </a:r>
            <a:r>
              <a:rPr lang="en-US" sz="1800" b="1" i="1" dirty="0" err="1">
                <a:latin typeface="Georgia" pitchFamily="18" charset="0"/>
              </a:rPr>
              <a:t>laurillardi</a:t>
            </a:r>
            <a:r>
              <a:rPr lang="en-US" sz="1800" b="1" i="1" dirty="0">
                <a:latin typeface="Georgia" pitchFamily="18" charset="0"/>
              </a:rPr>
              <a:t> </a:t>
            </a:r>
            <a:r>
              <a:rPr lang="en-US" sz="1800" b="1" dirty="0">
                <a:latin typeface="Georgia" pitchFamily="18" charset="0"/>
              </a:rPr>
              <a:t>which</a:t>
            </a:r>
          </a:p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 stood more than 20 feet tall on its hind legs.</a:t>
            </a:r>
          </a:p>
          <a:p>
            <a:pPr>
              <a:defRPr/>
            </a:pPr>
            <a:endParaRPr lang="en-US" sz="1800" b="1" dirty="0">
              <a:latin typeface="Georgia" pitchFamily="18" charset="0"/>
            </a:endParaRPr>
          </a:p>
          <a:p>
            <a:pPr>
              <a:defRPr/>
            </a:pPr>
            <a:endParaRPr lang="en-US" sz="800" b="1" dirty="0">
              <a:latin typeface="Georgia" pitchFamily="18" charset="0"/>
            </a:endParaRPr>
          </a:p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There’s no reason to believe any of our sloths were particularly slow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8A25D-5860-4E84-8AC3-AFFA32B6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46" y="6248400"/>
            <a:ext cx="4645555" cy="493819"/>
          </a:xfrm>
          <a:prstGeom prst="rect">
            <a:avLst/>
          </a:prstGeom>
        </p:spPr>
      </p:pic>
      <p:pic>
        <p:nvPicPr>
          <p:cNvPr id="5" name="Picture 4" descr="A picture containing dog, black&#10;&#10;Description generated with very high confidence">
            <a:extLst>
              <a:ext uri="{FF2B5EF4-FFF2-40B4-BE49-F238E27FC236}">
                <a16:creationId xmlns:a16="http://schemas.microsoft.com/office/drawing/2014/main" id="{96A7E2B5-DE09-40A1-8475-EFF0D93F6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6" y="3657600"/>
            <a:ext cx="459938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0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9AA25-DB3F-4ACF-9ABC-375EA17FA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1" y="4169677"/>
            <a:ext cx="4566719" cy="2568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D4D66-BB4B-48B1-AF44-745C65DBB3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8866" y="148727"/>
            <a:ext cx="3272407" cy="1840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4C0C8-D131-4E10-9901-3A64832DE8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1" y="2090911"/>
            <a:ext cx="3272407" cy="1840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E5BE21-97C3-490C-A0CC-A87ACB3150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t="4570" r="10465" b="4053"/>
          <a:stretch/>
        </p:blipFill>
        <p:spPr>
          <a:xfrm>
            <a:off x="5015710" y="4177718"/>
            <a:ext cx="3965017" cy="25607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3200F0-8783-4CAA-9C98-76FB9079D816}"/>
              </a:ext>
            </a:extLst>
          </p:cNvPr>
          <p:cNvSpPr/>
          <p:nvPr/>
        </p:nvSpPr>
        <p:spPr>
          <a:xfrm>
            <a:off x="3581400" y="152400"/>
            <a:ext cx="509452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it-IT" sz="2800" b="1" i="1" dirty="0">
                <a:solidFill>
                  <a:srgbClr val="2A2A2A"/>
                </a:solidFill>
                <a:latin typeface="Georgia" panose="02040502050405020303" pitchFamily="18" charset="0"/>
              </a:rPr>
              <a:t>Crassostrea gigantissima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1FD0A-C7D4-4010-9771-D59386ED4F26}"/>
              </a:ext>
            </a:extLst>
          </p:cNvPr>
          <p:cNvSpPr txBox="1"/>
          <p:nvPr/>
        </p:nvSpPr>
        <p:spPr>
          <a:xfrm>
            <a:off x="4091983" y="714016"/>
            <a:ext cx="426720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Yuchi Wildlife Management Area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Burke County, GA.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C8AEF-EE19-4D0B-A276-1B0CAD0213D2}"/>
              </a:ext>
            </a:extLst>
          </p:cNvPr>
          <p:cNvSpPr txBox="1"/>
          <p:nvPr/>
        </p:nvSpPr>
        <p:spPr>
          <a:xfrm>
            <a:off x="157681" y="6213316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eorgia" panose="02040502050405020303" pitchFamily="18" charset="0"/>
              </a:rPr>
              <a:t>Hank Josey, </a:t>
            </a:r>
          </a:p>
          <a:p>
            <a:r>
              <a:rPr lang="en-US" sz="1400" b="1" dirty="0">
                <a:latin typeface="Georgia" panose="02040502050405020303" pitchFamily="18" charset="0"/>
              </a:rPr>
              <a:t>VP Paleontology Association of Georgia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4FD033-6096-4079-AE2C-B5AC948AA08F}"/>
              </a:ext>
            </a:extLst>
          </p:cNvPr>
          <p:cNvSpPr/>
          <p:nvPr/>
        </p:nvSpPr>
        <p:spPr>
          <a:xfrm>
            <a:off x="3470442" y="1398743"/>
            <a:ext cx="5510285" cy="28007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2A2A2A"/>
                </a:solidFill>
                <a:latin typeface="Georgia" panose="02040502050405020303" pitchFamily="18" charset="0"/>
              </a:rPr>
              <a:t>These </a:t>
            </a:r>
            <a:r>
              <a:rPr lang="en-US" sz="1600" b="1" i="1" dirty="0" err="1">
                <a:solidFill>
                  <a:srgbClr val="2A2A2A"/>
                </a:solidFill>
                <a:latin typeface="Georgia" panose="02040502050405020303" pitchFamily="18" charset="0"/>
              </a:rPr>
              <a:t>Crassotrea</a:t>
            </a:r>
            <a:r>
              <a:rPr lang="en-US" sz="1600" b="1" i="1" dirty="0">
                <a:solidFill>
                  <a:srgbClr val="2A2A2A"/>
                </a:solidFill>
                <a:latin typeface="Georgia" panose="02040502050405020303" pitchFamily="18" charset="0"/>
              </a:rPr>
              <a:t> </a:t>
            </a:r>
            <a:r>
              <a:rPr lang="en-US" sz="1600" b="1" i="1" dirty="0" err="1">
                <a:solidFill>
                  <a:srgbClr val="2A2A2A"/>
                </a:solidFill>
                <a:latin typeface="Georgia" panose="02040502050405020303" pitchFamily="18" charset="0"/>
              </a:rPr>
              <a:t>giantissama</a:t>
            </a: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 lived about 34 million years ago.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The species is extinct but the members of the genus</a:t>
            </a:r>
            <a:r>
              <a:rPr lang="en-US" sz="1600" b="1" i="1" dirty="0">
                <a:solidFill>
                  <a:srgbClr val="2A2A2A"/>
                </a:solidFill>
                <a:latin typeface="Georgia" panose="02040502050405020303" pitchFamily="18" charset="0"/>
              </a:rPr>
              <a:t> </a:t>
            </a: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still exist as an important food source (</a:t>
            </a:r>
            <a:r>
              <a:rPr lang="en-US" sz="1600" b="1" i="1" dirty="0">
                <a:solidFill>
                  <a:srgbClr val="2A2A2A"/>
                </a:solidFill>
                <a:latin typeface="Georgia" panose="02040502050405020303" pitchFamily="18" charset="0"/>
              </a:rPr>
              <a:t>Crassostrea </a:t>
            </a:r>
            <a:r>
              <a:rPr lang="en-US" sz="1600" b="1" i="1" dirty="0" err="1">
                <a:solidFill>
                  <a:srgbClr val="2A2A2A"/>
                </a:solidFill>
                <a:latin typeface="Georgia" panose="02040502050405020303" pitchFamily="18" charset="0"/>
              </a:rPr>
              <a:t>gigas</a:t>
            </a:r>
            <a:r>
              <a:rPr lang="en-US" sz="1600" b="1" i="1" dirty="0">
                <a:solidFill>
                  <a:srgbClr val="2A2A2A"/>
                </a:solidFill>
                <a:latin typeface="Georgia" panose="02040502050405020303" pitchFamily="18" charset="0"/>
              </a:rPr>
              <a:t>)</a:t>
            </a: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They live in the inter-tidal zone so they’re often exposed during low tide.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They do well in waters with a low nutrient supply.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As true oysters of the order </a:t>
            </a:r>
            <a:r>
              <a:rPr lang="en-US" sz="1600" b="1" dirty="0" err="1">
                <a:solidFill>
                  <a:srgbClr val="2A2A2A"/>
                </a:solidFill>
                <a:latin typeface="Georgia" panose="02040502050405020303" pitchFamily="18" charset="0"/>
              </a:rPr>
              <a:t>Ostreoida</a:t>
            </a: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 they do not produce pearls. </a:t>
            </a:r>
            <a:endParaRPr lang="en-US" sz="1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309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son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2" y="1113127"/>
            <a:ext cx="40036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bisonC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93" y="1096963"/>
            <a:ext cx="40036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7422" y="152400"/>
            <a:ext cx="8582746" cy="944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latin typeface="Georgia" pitchFamily="18" charset="0"/>
              </a:rPr>
              <a:t>In 2006 Dr. Al Mead at Georgia College showed that </a:t>
            </a:r>
            <a:br>
              <a:rPr lang="en-US" sz="14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herds of giant bison walked Georgia 21,000 years ago, several individuals were reported in a single find near Brunswick.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B7656-463E-4692-9ED4-B5C85013C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995" y="6220953"/>
            <a:ext cx="2133600" cy="63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44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mmot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7402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105400" y="260927"/>
            <a:ext cx="4008582" cy="6172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latin typeface="Georgia" pitchFamily="18" charset="0"/>
              </a:rPr>
              <a:t>Ice Age mammoths also walked Georgia.</a:t>
            </a:r>
            <a:br>
              <a:rPr lang="en-US" sz="1800" dirty="0">
                <a:latin typeface="Georgia" pitchFamily="18" charset="0"/>
              </a:rPr>
            </a:b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Columbian mammoths were originally named from a Georgia fossil by the Scottish Paleontologist Hugh Falconer. </a:t>
            </a:r>
            <a:br>
              <a:rPr lang="en-US" sz="1800" dirty="0">
                <a:latin typeface="Georgia" pitchFamily="18" charset="0"/>
              </a:rPr>
            </a:b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During Sir Charles Lyell’s 1846 Georgia visit. He was given a fossilized tooth by Hamilton Cooper which had been discovered during canal work in the Brunswick, Georgia area. </a:t>
            </a:r>
          </a:p>
          <a:p>
            <a:pPr>
              <a:defRPr/>
            </a:pPr>
            <a:endParaRPr lang="en-US" sz="1800" dirty="0">
              <a:latin typeface="Georgia" pitchFamily="18" charset="0"/>
            </a:endParaRPr>
          </a:p>
          <a:p>
            <a:pPr>
              <a:defRPr/>
            </a:pPr>
            <a:r>
              <a:rPr lang="en-US" sz="1800" dirty="0">
                <a:latin typeface="Georgia" pitchFamily="18" charset="0"/>
              </a:rPr>
              <a:t>Lyell passed the tooth to Hugh Falconer, who used it to establish the species </a:t>
            </a:r>
            <a:r>
              <a:rPr lang="en-US" sz="1800" i="1" dirty="0" err="1">
                <a:latin typeface="Georgia" pitchFamily="18" charset="0"/>
              </a:rPr>
              <a:t>Mammuthus</a:t>
            </a:r>
            <a:r>
              <a:rPr lang="en-US" sz="1800" i="1" dirty="0">
                <a:latin typeface="Georgia" pitchFamily="18" charset="0"/>
              </a:rPr>
              <a:t> </a:t>
            </a:r>
            <a:r>
              <a:rPr lang="en-US" sz="1800" i="1" dirty="0" err="1">
                <a:latin typeface="Georgia" pitchFamily="18" charset="0"/>
              </a:rPr>
              <a:t>columbi</a:t>
            </a:r>
            <a:r>
              <a:rPr lang="en-US" sz="1800" dirty="0">
                <a:latin typeface="Georgia" pitchFamily="18" charset="0"/>
              </a:rPr>
              <a:t>; the Columbian Mammoth. </a:t>
            </a:r>
            <a:br>
              <a:rPr lang="en-US" sz="1800" dirty="0">
                <a:latin typeface="Georgia" pitchFamily="18" charset="0"/>
              </a:rPr>
            </a:br>
            <a:br>
              <a:rPr lang="en-US" sz="1800" dirty="0">
                <a:latin typeface="Georgia" pitchFamily="18" charset="0"/>
              </a:rPr>
            </a:br>
            <a:endParaRPr lang="en-US" sz="1800" dirty="0">
              <a:latin typeface="Georgia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9CFD4-1A60-43E3-9BDA-D039929E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6049045"/>
            <a:ext cx="257273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17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mmot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49475"/>
            <a:ext cx="3639793" cy="477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mommot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07" y="1249475"/>
            <a:ext cx="3639793" cy="477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274637"/>
            <a:ext cx="8839200" cy="7921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latin typeface="Georgia" pitchFamily="18" charset="0"/>
              </a:rPr>
              <a:t>At 17,000 years ago we have both the Columbian Mammoth and Humans, </a:t>
            </a:r>
          </a:p>
          <a:p>
            <a:pPr>
              <a:defRPr/>
            </a:pPr>
            <a:r>
              <a:rPr lang="en-US" sz="1800" dirty="0">
                <a:latin typeface="Georgia" pitchFamily="18" charset="0"/>
              </a:rPr>
              <a:t>the Clovis People, in Georgia</a:t>
            </a:r>
            <a:r>
              <a:rPr lang="en-US" sz="1800" b="1" dirty="0">
                <a:latin typeface="Georgia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FF2EA-3BE3-4AE5-87AE-422A5F8903C6}"/>
              </a:ext>
            </a:extLst>
          </p:cNvPr>
          <p:cNvSpPr txBox="1"/>
          <p:nvPr/>
        </p:nvSpPr>
        <p:spPr>
          <a:xfrm flipH="1">
            <a:off x="222308" y="6139748"/>
            <a:ext cx="89154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And while this is still the </a:t>
            </a:r>
            <a:r>
              <a:rPr lang="en-US" dirty="0" err="1">
                <a:latin typeface="Georgia" panose="02040502050405020303" pitchFamily="18" charset="0"/>
              </a:rPr>
              <a:t>Pliestocene</a:t>
            </a:r>
            <a:r>
              <a:rPr lang="en-US" dirty="0">
                <a:latin typeface="Georgia" panose="02040502050405020303" pitchFamily="18" charset="0"/>
              </a:rPr>
              <a:t>; we are approaching the Holocene Epoch which began 11,650 years ago; the time of human domination of the world. </a:t>
            </a:r>
          </a:p>
        </p:txBody>
      </p:sp>
    </p:spTree>
    <p:extLst>
      <p:ext uri="{BB962C8B-B14F-4D97-AF65-F5344CB8AC3E}">
        <p14:creationId xmlns:p14="http://schemas.microsoft.com/office/powerpoint/2010/main" val="647957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mmoth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77"/>
          <a:stretch/>
        </p:blipFill>
        <p:spPr bwMode="auto">
          <a:xfrm>
            <a:off x="5540162" y="3493270"/>
            <a:ext cx="3411430" cy="326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54"/>
          <a:stretch/>
        </p:blipFill>
        <p:spPr bwMode="auto">
          <a:xfrm>
            <a:off x="228600" y="85049"/>
            <a:ext cx="2520305" cy="219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800" y="2309091"/>
            <a:ext cx="881380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From trilobites, through dinosaurs, the origins of whales, and on to mammoths…. </a:t>
            </a:r>
          </a:p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Georgia’s fossil record is deep, rich, and diverse. </a:t>
            </a:r>
          </a:p>
          <a:p>
            <a:pPr algn="ctr">
              <a:defRPr/>
            </a:pPr>
            <a:endParaRPr lang="en-US" sz="1600" b="1" dirty="0">
              <a:latin typeface="Georgia" pitchFamily="18" charset="0"/>
            </a:endParaRPr>
          </a:p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It’s almost unknown by our students, parents &amp; teachers. </a:t>
            </a:r>
          </a:p>
        </p:txBody>
      </p:sp>
      <p:pic>
        <p:nvPicPr>
          <p:cNvPr id="5" name="Picture 5" descr="JordanWalkerAppalachiosaurus2Fin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9"/>
          <a:stretch/>
        </p:blipFill>
        <p:spPr bwMode="auto">
          <a:xfrm>
            <a:off x="5364697" y="62249"/>
            <a:ext cx="3586895" cy="219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hurmans\Pictures\Research Images\ParrishBasilosaurus\GeorgiacetusFinals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4095573" cy="173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4F16E-7A24-4B27-8771-496AB1B4F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5196109"/>
            <a:ext cx="1295400" cy="1451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79ADB-41D0-402A-A545-6C1472179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161" y="5109808"/>
            <a:ext cx="2018537" cy="1624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01203C-55A6-4345-A3B8-75887F4DF1BD}"/>
              </a:ext>
            </a:extLst>
          </p:cNvPr>
          <p:cNvSpPr txBox="1"/>
          <p:nvPr/>
        </p:nvSpPr>
        <p:spPr>
          <a:xfrm>
            <a:off x="2858663" y="108568"/>
            <a:ext cx="2339532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Georgia" panose="02040502050405020303" pitchFamily="18" charset="0"/>
            </a:endParaRP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See Facebook 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for both</a:t>
            </a:r>
          </a:p>
          <a:p>
            <a:pPr algn="ctr"/>
            <a:endParaRPr lang="en-US" sz="800" dirty="0">
              <a:latin typeface="Georgia" panose="02040502050405020303" pitchFamily="18" charset="0"/>
            </a:endParaRP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Georgia’s Fossils Group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&amp; 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Paleontology Association of Georgia</a:t>
            </a:r>
          </a:p>
          <a:p>
            <a:pPr algn="ctr"/>
            <a:endParaRPr lang="en-US" sz="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39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885A5AE-D417-4F8B-98F6-AC71B54A2E37}"/>
              </a:ext>
            </a:extLst>
          </p:cNvPr>
          <p:cNvSpPr txBox="1"/>
          <p:nvPr/>
        </p:nvSpPr>
        <p:spPr>
          <a:xfrm>
            <a:off x="71921" y="718657"/>
            <a:ext cx="2209061" cy="6001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On a hilltop in Oaky Woods WMA Hank Josey and I found </a:t>
            </a:r>
            <a:r>
              <a:rPr lang="en-US" sz="1600" dirty="0" err="1">
                <a:latin typeface="Georgia" panose="02040502050405020303" pitchFamily="18" charset="0"/>
              </a:rPr>
              <a:t>Cyclostomata</a:t>
            </a:r>
            <a:r>
              <a:rPr lang="en-US" sz="1600" dirty="0">
                <a:latin typeface="Georgia" panose="02040502050405020303" pitchFamily="18" charset="0"/>
              </a:rPr>
              <a:t> colonial bryozoans. </a:t>
            </a:r>
          </a:p>
          <a:p>
            <a:endParaRPr lang="en-US" sz="1600" dirty="0">
              <a:latin typeface="Georgia" panose="02040502050405020303" pitchFamily="18" charset="0"/>
            </a:endParaRPr>
          </a:p>
          <a:p>
            <a:r>
              <a:rPr lang="en-US" sz="1600" dirty="0">
                <a:latin typeface="Georgia" panose="02040502050405020303" pitchFamily="18" charset="0"/>
              </a:rPr>
              <a:t>It took a year to properly identify them.</a:t>
            </a:r>
          </a:p>
          <a:p>
            <a:endParaRPr lang="en-US" sz="1600" dirty="0">
              <a:latin typeface="Georgia" panose="02040502050405020303" pitchFamily="18" charset="0"/>
            </a:endParaRPr>
          </a:p>
          <a:p>
            <a:r>
              <a:rPr lang="en-US" sz="1600" dirty="0">
                <a:latin typeface="Georgia" panose="02040502050405020303" pitchFamily="18" charset="0"/>
              </a:rPr>
              <a:t>Those</a:t>
            </a:r>
            <a:r>
              <a:rPr lang="en-US" sz="1600" i="1" dirty="0">
                <a:latin typeface="Georgia" panose="02040502050405020303" pitchFamily="18" charset="0"/>
              </a:rPr>
              <a:t> </a:t>
            </a:r>
            <a:r>
              <a:rPr lang="en-US" sz="1600" dirty="0">
                <a:latin typeface="Georgia" panose="02040502050405020303" pitchFamily="18" charset="0"/>
              </a:rPr>
              <a:t>“Beautiful Specimens” are being studied in four Southeastern natural history museums.</a:t>
            </a:r>
          </a:p>
          <a:p>
            <a:endParaRPr lang="en-US" sz="1600" dirty="0">
              <a:latin typeface="Georgia" panose="02040502050405020303" pitchFamily="18" charset="0"/>
            </a:endParaRPr>
          </a:p>
          <a:p>
            <a:r>
              <a:rPr lang="en-US" sz="1600" dirty="0">
                <a:latin typeface="Georgia" panose="02040502050405020303" pitchFamily="18" charset="0"/>
              </a:rPr>
              <a:t>The Natural History Museum in London, where Charles Darwin’s collection is housed, has also requested samples of our superb specimens.</a:t>
            </a:r>
          </a:p>
          <a:p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7B3359-8D58-46F8-ACEF-445AA7BC1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67" y="685800"/>
            <a:ext cx="6726315" cy="60734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42A549-A5A5-4A27-A9C0-E17AE294A0A2}"/>
              </a:ext>
            </a:extLst>
          </p:cNvPr>
          <p:cNvSpPr txBox="1"/>
          <p:nvPr/>
        </p:nvSpPr>
        <p:spPr>
          <a:xfrm>
            <a:off x="762000" y="56833"/>
            <a:ext cx="73152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eorgia" panose="02040502050405020303" pitchFamily="18" charset="0"/>
              </a:rPr>
              <a:t>Amateur Discoveries Contributing to Science.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It’s the amateur’s boots which explore. </a:t>
            </a:r>
          </a:p>
        </p:txBody>
      </p:sp>
    </p:spTree>
    <p:extLst>
      <p:ext uri="{BB962C8B-B14F-4D97-AF65-F5344CB8AC3E}">
        <p14:creationId xmlns:p14="http://schemas.microsoft.com/office/powerpoint/2010/main" val="1332577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799"/>
            <a:ext cx="5715000" cy="6532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5484" y="152400"/>
            <a:ext cx="2971800" cy="70634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Georgia Fossil Map 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by County</a:t>
            </a:r>
          </a:p>
          <a:p>
            <a:pPr algn="ctr"/>
            <a:endParaRPr lang="en-US" sz="1100" dirty="0">
              <a:latin typeface="Georgia" panose="02040502050405020303" pitchFamily="18" charset="0"/>
            </a:endParaRP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Our oldest fossils 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occur in Northwest Georgia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Our most recent occur in Central  &amp; Coastal Georgia.</a:t>
            </a:r>
          </a:p>
          <a:p>
            <a:pPr algn="ctr"/>
            <a:endParaRPr lang="en-US" sz="1600" b="1" dirty="0">
              <a:latin typeface="Georgia" panose="02040502050405020303" pitchFamily="18" charset="0"/>
            </a:endParaRPr>
          </a:p>
          <a:p>
            <a:pPr algn="ctr"/>
            <a:endParaRPr lang="en-US" sz="1600" b="1" dirty="0">
              <a:latin typeface="Georgia" panose="02040502050405020303" pitchFamily="18" charset="0"/>
            </a:endParaRP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Taken Together 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Georgia Teaches Us About:</a:t>
            </a:r>
          </a:p>
          <a:p>
            <a:pPr algn="ctr"/>
            <a:endParaRPr lang="en-US" sz="1600" b="1" dirty="0">
              <a:latin typeface="Georgia" panose="02040502050405020303" pitchFamily="18" charset="0"/>
            </a:endParaRP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Climate change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Evolution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Geologic time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Meteorites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Paleontology  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Plate tectonics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Sea level change 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 Volcanoes</a:t>
            </a:r>
          </a:p>
          <a:p>
            <a:pPr algn="ctr"/>
            <a:endParaRPr lang="en-US" sz="1600" b="1" dirty="0">
              <a:latin typeface="Georgia" panose="02040502050405020303" pitchFamily="18" charset="0"/>
            </a:endParaRPr>
          </a:p>
          <a:p>
            <a:pPr algn="ctr"/>
            <a:endParaRPr lang="en-US" sz="1600" b="1" dirty="0">
              <a:latin typeface="Georgia" panose="02040502050405020303" pitchFamily="18" charset="0"/>
            </a:endParaRPr>
          </a:p>
          <a:p>
            <a:pPr algn="ctr"/>
            <a:endParaRPr lang="en-US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85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842" y="94697"/>
            <a:ext cx="876300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eorgia" panose="02040502050405020303" pitchFamily="18" charset="0"/>
              </a:rPr>
              <a:t>Georgia’s Oldest Fossils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500 million years ago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C:\Users\Thurmans\Pictures\Research Images\Schwimmer 2012 trilobi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1"/>
          <a:stretch/>
        </p:blipFill>
        <p:spPr bwMode="auto">
          <a:xfrm>
            <a:off x="5907395" y="1066800"/>
            <a:ext cx="3039447" cy="41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hurmans\Pictures\Research Images\conasauga ill 1 Brooksella spong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6"/>
          <a:stretch/>
        </p:blipFill>
        <p:spPr bwMode="auto">
          <a:xfrm>
            <a:off x="152400" y="914400"/>
            <a:ext cx="2904898" cy="575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6606" y="1066800"/>
            <a:ext cx="2567709" cy="5509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1600" dirty="0">
                <a:latin typeface="Georgia" panose="02040502050405020303" pitchFamily="18" charset="0"/>
              </a:rPr>
              <a:t>Researchers have studied trilobites and other fossils of northwest Georgia since 1884.</a:t>
            </a:r>
          </a:p>
          <a:p>
            <a:endParaRPr lang="en-US" sz="1600" dirty="0">
              <a:latin typeface="Georgia" panose="02040502050405020303" pitchFamily="18" charset="0"/>
            </a:endParaRPr>
          </a:p>
          <a:p>
            <a:r>
              <a:rPr lang="en-US" sz="1600" dirty="0">
                <a:latin typeface="Georgia" panose="02040502050405020303" pitchFamily="18" charset="0"/>
              </a:rPr>
              <a:t>When these animals lived…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Georgia was in the Southern Hemisphere</a:t>
            </a:r>
          </a:p>
          <a:p>
            <a:r>
              <a:rPr lang="en-US" sz="1600" dirty="0">
                <a:latin typeface="Georgia" panose="020405020504050203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There were no bones, enameled teeth, vascular plants, or insects anywhere on the planet.</a:t>
            </a:r>
          </a:p>
          <a:p>
            <a:endParaRPr lang="en-US" sz="16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The seas were full of life but terrestrial Earth was barren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.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11AB7-37EF-4C0A-8E62-73F9B2EAB0FB}"/>
              </a:ext>
            </a:extLst>
          </p:cNvPr>
          <p:cNvSpPr txBox="1"/>
          <p:nvPr/>
        </p:nvSpPr>
        <p:spPr>
          <a:xfrm>
            <a:off x="6665118" y="5329535"/>
            <a:ext cx="15240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Time: 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Middle Cambrian</a:t>
            </a:r>
          </a:p>
        </p:txBody>
      </p:sp>
    </p:spTree>
    <p:extLst>
      <p:ext uri="{BB962C8B-B14F-4D97-AF65-F5344CB8AC3E}">
        <p14:creationId xmlns:p14="http://schemas.microsoft.com/office/powerpoint/2010/main" val="241349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065BE5-4EC0-4023-9F1B-F74493CDE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6" y="97247"/>
            <a:ext cx="8907028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42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6" y="1417040"/>
            <a:ext cx="4145630" cy="536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 descr="LizardDinoP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6" y="315368"/>
            <a:ext cx="3657599" cy="47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800600" y="5047984"/>
            <a:ext cx="4145630" cy="15388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 err="1">
                <a:latin typeface="Georgia" pitchFamily="18" charset="0"/>
              </a:rPr>
              <a:t>Hypsognathus</a:t>
            </a:r>
            <a:r>
              <a:rPr lang="en-US" sz="1400" b="1" dirty="0">
                <a:latin typeface="Georgia" pitchFamily="18" charset="0"/>
              </a:rPr>
              <a:t> about 12 inches long, lived about 200 million years ago. </a:t>
            </a:r>
          </a:p>
          <a:p>
            <a:pPr>
              <a:defRPr/>
            </a:pPr>
            <a:endParaRPr lang="en-US" sz="1000" b="1" dirty="0">
              <a:latin typeface="Georgia" pitchFamily="18" charset="0"/>
            </a:endParaRPr>
          </a:p>
          <a:p>
            <a:pPr>
              <a:defRPr/>
            </a:pPr>
            <a:r>
              <a:rPr lang="en-US" sz="1400" b="1" dirty="0">
                <a:latin typeface="Georgia" pitchFamily="18" charset="0"/>
              </a:rPr>
              <a:t>It lived in a rift valley created when plate tectonics attempted, but failed, to open the Atlantic Ocean. Tectonics opened the Atlantic about 130 million years ago.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942C10-6DEF-4E6E-AEF1-8004DE2E8EB6}"/>
              </a:ext>
            </a:extLst>
          </p:cNvPr>
          <p:cNvSpPr/>
          <p:nvPr/>
        </p:nvSpPr>
        <p:spPr>
          <a:xfrm>
            <a:off x="228601" y="228600"/>
            <a:ext cx="48006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Georgia" pitchFamily="18" charset="0"/>
              </a:rPr>
              <a:t>Dr. Tim </a:t>
            </a:r>
            <a:r>
              <a:rPr lang="en-US" sz="1400" b="1" dirty="0" err="1">
                <a:solidFill>
                  <a:prstClr val="black"/>
                </a:solidFill>
                <a:latin typeface="Georgia" pitchFamily="18" charset="0"/>
              </a:rPr>
              <a:t>Chowns</a:t>
            </a:r>
            <a:r>
              <a:rPr lang="en-US" sz="1400" b="1" dirty="0">
                <a:solidFill>
                  <a:prstClr val="black"/>
                </a:solidFill>
                <a:latin typeface="Georgia" pitchFamily="18" charset="0"/>
              </a:rPr>
              <a:t> at the University of West Georgia </a:t>
            </a:r>
          </a:p>
          <a:p>
            <a:r>
              <a:rPr lang="en-US" sz="1400" b="1" dirty="0">
                <a:solidFill>
                  <a:prstClr val="black"/>
                </a:solidFill>
                <a:latin typeface="Georgia" pitchFamily="18" charset="0"/>
              </a:rPr>
              <a:t>reports that a </a:t>
            </a:r>
            <a:r>
              <a:rPr lang="en-US" sz="1400" b="1" i="1" dirty="0" err="1">
                <a:solidFill>
                  <a:prstClr val="black"/>
                </a:solidFill>
                <a:latin typeface="Georgia" pitchFamily="18" charset="0"/>
              </a:rPr>
              <a:t>Hypsognathus</a:t>
            </a:r>
            <a:r>
              <a:rPr lang="en-US" sz="1400" b="1" dirty="0">
                <a:solidFill>
                  <a:prstClr val="black"/>
                </a:solidFill>
                <a:latin typeface="Georgia" pitchFamily="18" charset="0"/>
              </a:rPr>
              <a:t> was discovered near Savannah in a drill core sample from more than 2,000 feet deep.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5260D1-FEB8-4A60-B34C-80A282BDB2E8}"/>
              </a:ext>
            </a:extLst>
          </p:cNvPr>
          <p:cNvSpPr txBox="1"/>
          <p:nvPr/>
        </p:nvSpPr>
        <p:spPr>
          <a:xfrm>
            <a:off x="4452143" y="2220011"/>
            <a:ext cx="12192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Upper Triassic </a:t>
            </a:r>
          </a:p>
        </p:txBody>
      </p:sp>
    </p:spTree>
    <p:extLst>
      <p:ext uri="{BB962C8B-B14F-4D97-AF65-F5344CB8AC3E}">
        <p14:creationId xmlns:p14="http://schemas.microsoft.com/office/powerpoint/2010/main" val="3916647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terosaurPageTw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80" y="304801"/>
            <a:ext cx="441657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terosa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2" y="975297"/>
            <a:ext cx="388649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4801" y="223249"/>
            <a:ext cx="418132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Georgia" pitchFamily="18" charset="0"/>
              </a:rPr>
              <a:t>Pterosaurs flew over Georgia</a:t>
            </a:r>
          </a:p>
          <a:p>
            <a:pPr algn="ctr">
              <a:defRPr/>
            </a:pPr>
            <a:r>
              <a:rPr lang="en-US" b="1" dirty="0">
                <a:latin typeface="Georgia" pitchFamily="18" charset="0"/>
              </a:rPr>
              <a:t>83 million years ago</a:t>
            </a:r>
            <a:r>
              <a:rPr lang="en-US" sz="1400" b="1" dirty="0">
                <a:latin typeface="Georgia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54F27-A9BD-4236-B2B4-00BC4EBDBDA3}"/>
              </a:ext>
            </a:extLst>
          </p:cNvPr>
          <p:cNvSpPr txBox="1"/>
          <p:nvPr/>
        </p:nvSpPr>
        <p:spPr>
          <a:xfrm>
            <a:off x="228600" y="6172200"/>
            <a:ext cx="884585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In 1985 David Schwimmer, Kevin </a:t>
            </a:r>
            <a:r>
              <a:rPr lang="en-US" b="1" dirty="0" err="1">
                <a:latin typeface="Georgia" panose="02040502050405020303" pitchFamily="18" charset="0"/>
              </a:rPr>
              <a:t>Padian</a:t>
            </a:r>
            <a:r>
              <a:rPr lang="en-US" b="1" dirty="0">
                <a:latin typeface="Georgia" panose="02040502050405020303" pitchFamily="18" charset="0"/>
              </a:rPr>
              <a:t>, &amp; Alfred Woodhead Reported pterosaur fossils from Fort Benning, GA.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D15CB4-CDA7-4FE7-AB00-EE544AF850E3}"/>
              </a:ext>
            </a:extLst>
          </p:cNvPr>
          <p:cNvSpPr txBox="1"/>
          <p:nvPr/>
        </p:nvSpPr>
        <p:spPr>
          <a:xfrm>
            <a:off x="7506567" y="559798"/>
            <a:ext cx="125643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Upper Cretaceous </a:t>
            </a:r>
          </a:p>
        </p:txBody>
      </p:sp>
    </p:spTree>
    <p:extLst>
      <p:ext uri="{BB962C8B-B14F-4D97-AF65-F5344CB8AC3E}">
        <p14:creationId xmlns:p14="http://schemas.microsoft.com/office/powerpoint/2010/main" val="850027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10240</TotalTime>
  <Words>1627</Words>
  <Application>Microsoft Office PowerPoint</Application>
  <PresentationFormat>On-screen Show (4:3)</PresentationFormat>
  <Paragraphs>217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Thurmans</dc:creator>
  <cp:lastModifiedBy>Thomas Thurman</cp:lastModifiedBy>
  <cp:revision>223</cp:revision>
  <dcterms:created xsi:type="dcterms:W3CDTF">2012-08-08T22:52:58Z</dcterms:created>
  <dcterms:modified xsi:type="dcterms:W3CDTF">2018-06-10T23:27:21Z</dcterms:modified>
</cp:coreProperties>
</file>