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3.jpg" ContentType="image/png"/>
  <Override PartName="/ppt/media/image18.jpg" ContentType="image/png"/>
  <Override PartName="/ppt/media/image21.jpg" ContentType="image/png"/>
  <Override PartName="/ppt/media/image2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2" r:id="rId6"/>
    <p:sldId id="261" r:id="rId7"/>
    <p:sldId id="266" r:id="rId8"/>
    <p:sldId id="263" r:id="rId9"/>
    <p:sldId id="267" r:id="rId10"/>
    <p:sldId id="268" r:id="rId11"/>
    <p:sldId id="269" r:id="rId12"/>
    <p:sldId id="264" r:id="rId13"/>
    <p:sldId id="270" r:id="rId14"/>
    <p:sldId id="271"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7A38-3D8A-4A5B-9823-45C97C1754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ACBEC3-3133-46A6-BBBB-6E290EA42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070B0C-4D0B-4A86-ADA7-020D3D8366C1}"/>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5" name="Footer Placeholder 4">
            <a:extLst>
              <a:ext uri="{FF2B5EF4-FFF2-40B4-BE49-F238E27FC236}">
                <a16:creationId xmlns:a16="http://schemas.microsoft.com/office/drawing/2014/main" id="{3C0E1188-B0DE-4AFD-962F-28506E033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60B55-E475-4785-AB95-3D3D484A2106}"/>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256316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4C4C-0993-4740-AB41-295A7C55E3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80C449-05EF-4F9F-85FC-9DCE0C4832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7C32C-CF33-4484-8717-9E3156653FFB}"/>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5" name="Footer Placeholder 4">
            <a:extLst>
              <a:ext uri="{FF2B5EF4-FFF2-40B4-BE49-F238E27FC236}">
                <a16:creationId xmlns:a16="http://schemas.microsoft.com/office/drawing/2014/main" id="{58EEFAFC-D198-4254-8398-AD115A084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70E78-78D8-4169-8904-12DBC313748A}"/>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131141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4F1A2-0099-4361-9FF2-31DED11AED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41E507-65DA-495F-A3B8-0CBB29B611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3B836-2612-4DF7-A624-0448B7ACF88B}"/>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5" name="Footer Placeholder 4">
            <a:extLst>
              <a:ext uri="{FF2B5EF4-FFF2-40B4-BE49-F238E27FC236}">
                <a16:creationId xmlns:a16="http://schemas.microsoft.com/office/drawing/2014/main" id="{24EB89B6-9E7C-4515-9252-B6F2CC55A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9B881-9DEA-4452-A3A1-F2775060C7E2}"/>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422932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9FE0-9735-4ACA-AFBA-32BCEB3AFF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8B5D2-0822-4E4E-A4BF-D1281553F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05888-D745-412E-92B3-3B6651119DC9}"/>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5" name="Footer Placeholder 4">
            <a:extLst>
              <a:ext uri="{FF2B5EF4-FFF2-40B4-BE49-F238E27FC236}">
                <a16:creationId xmlns:a16="http://schemas.microsoft.com/office/drawing/2014/main" id="{5443FAC2-41C9-4DF0-AECE-6958A0850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E57B4-2249-4DC9-9100-1F6D9A77630B}"/>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328965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EFE9-F221-4789-BC61-016592FDC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01B8A9-D6A2-477F-9BE2-1EDDCFD32D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2A8526-3A4C-403C-9493-1108EAB9666A}"/>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5" name="Footer Placeholder 4">
            <a:extLst>
              <a:ext uri="{FF2B5EF4-FFF2-40B4-BE49-F238E27FC236}">
                <a16:creationId xmlns:a16="http://schemas.microsoft.com/office/drawing/2014/main" id="{16254451-7E36-4C85-B7F9-7F5C76269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E8560-400A-4057-81B8-C41D168701E3}"/>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106709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B4A7-3CF3-49F0-8527-5971EA573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BF908-A8F5-499B-955D-CFE93CAE5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7BB718-9EED-4DD1-A894-3B3543624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3F489F-E667-4CEC-9696-C8C7F0431E5B}"/>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6" name="Footer Placeholder 5">
            <a:extLst>
              <a:ext uri="{FF2B5EF4-FFF2-40B4-BE49-F238E27FC236}">
                <a16:creationId xmlns:a16="http://schemas.microsoft.com/office/drawing/2014/main" id="{B664A319-1EA9-4AE3-BCAB-9D3067FA0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59959-3ED9-4B7F-A8A5-ADBD349087CB}"/>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209823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6EF5-D061-4DC0-BC8D-A2AC0F9446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C804FB-F1FA-4B3D-A68A-9A06E7E8C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52E97E-3A10-4316-8368-45A4ED5BF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3DE7E9-FB56-419F-8CED-19E296E6A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103ED3-58B9-4AC1-A31C-C78280803C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1116A9-A29C-49BB-B6BD-4EB560AA4DD0}"/>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8" name="Footer Placeholder 7">
            <a:extLst>
              <a:ext uri="{FF2B5EF4-FFF2-40B4-BE49-F238E27FC236}">
                <a16:creationId xmlns:a16="http://schemas.microsoft.com/office/drawing/2014/main" id="{D2B38C00-7475-4B10-81DD-CA56D72442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2A3A41-C2D6-4395-9100-2B91AFF7070C}"/>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314260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BFF9-BA4E-4E15-921E-CE51AB5FC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E38D00-3FBA-4BF7-934F-7F06AB8BE931}"/>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4" name="Footer Placeholder 3">
            <a:extLst>
              <a:ext uri="{FF2B5EF4-FFF2-40B4-BE49-F238E27FC236}">
                <a16:creationId xmlns:a16="http://schemas.microsoft.com/office/drawing/2014/main" id="{D399BAE2-95EA-471D-B38D-B5761C9586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B03934-0473-4D5E-B1D5-EFCBA0C9CC51}"/>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275708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FDDD6-D78B-4FA5-9285-2852AB1A98CE}"/>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3" name="Footer Placeholder 2">
            <a:extLst>
              <a:ext uri="{FF2B5EF4-FFF2-40B4-BE49-F238E27FC236}">
                <a16:creationId xmlns:a16="http://schemas.microsoft.com/office/drawing/2014/main" id="{6405452C-9E75-4D95-AB2E-3CCD314DC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DACA5D-21EE-4B13-87F7-1C85E4A96A0C}"/>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12279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C099-C3CE-456F-8F2C-61F636C5A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3747F-A43F-4162-AE24-DBC8C8178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4E31D-83D3-4BBB-9502-C041E99A7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53E39-B6A0-49A4-BD6E-258036DFA55F}"/>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6" name="Footer Placeholder 5">
            <a:extLst>
              <a:ext uri="{FF2B5EF4-FFF2-40B4-BE49-F238E27FC236}">
                <a16:creationId xmlns:a16="http://schemas.microsoft.com/office/drawing/2014/main" id="{9DC32D2E-0CE4-4618-AC04-CA921E40A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2700D-D85C-4775-8350-A6B0B6E8D216}"/>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344389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86D2-7EBF-4763-9FCD-A60663699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604FAA-E620-4B8B-81EB-001BC79C1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A13D4-7962-4D85-909E-B7CD70427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8DB56-EC87-4CE1-8B37-E9EDDD9B0A71}"/>
              </a:ext>
            </a:extLst>
          </p:cNvPr>
          <p:cNvSpPr>
            <a:spLocks noGrp="1"/>
          </p:cNvSpPr>
          <p:nvPr>
            <p:ph type="dt" sz="half" idx="10"/>
          </p:nvPr>
        </p:nvSpPr>
        <p:spPr/>
        <p:txBody>
          <a:bodyPr/>
          <a:lstStyle/>
          <a:p>
            <a:fld id="{E6D69374-1060-4335-96B6-CF0DF400A877}" type="datetimeFigureOut">
              <a:rPr lang="en-US" smtClean="0"/>
              <a:t>11/9/2019</a:t>
            </a:fld>
            <a:endParaRPr lang="en-US"/>
          </a:p>
        </p:txBody>
      </p:sp>
      <p:sp>
        <p:nvSpPr>
          <p:cNvPr id="6" name="Footer Placeholder 5">
            <a:extLst>
              <a:ext uri="{FF2B5EF4-FFF2-40B4-BE49-F238E27FC236}">
                <a16:creationId xmlns:a16="http://schemas.microsoft.com/office/drawing/2014/main" id="{C1E147F8-5CBB-4E00-9FA3-D000C8DD6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71C85-09C6-4A05-9A95-FCFEE93EBEB3}"/>
              </a:ext>
            </a:extLst>
          </p:cNvPr>
          <p:cNvSpPr>
            <a:spLocks noGrp="1"/>
          </p:cNvSpPr>
          <p:nvPr>
            <p:ph type="sldNum" sz="quarter" idx="12"/>
          </p:nvPr>
        </p:nvSpPr>
        <p:spPr/>
        <p:txBody>
          <a:bodyPr/>
          <a:lstStyle/>
          <a:p>
            <a:fld id="{F3E163E6-76B4-495B-8130-71C614896743}" type="slidenum">
              <a:rPr lang="en-US" smtClean="0"/>
              <a:t>‹#›</a:t>
            </a:fld>
            <a:endParaRPr lang="en-US"/>
          </a:p>
        </p:txBody>
      </p:sp>
    </p:spTree>
    <p:extLst>
      <p:ext uri="{BB962C8B-B14F-4D97-AF65-F5344CB8AC3E}">
        <p14:creationId xmlns:p14="http://schemas.microsoft.com/office/powerpoint/2010/main" val="249904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179FA-582B-4664-A330-75CF78890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04D91-A042-424A-A63B-EA435F5DF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04829-9E33-454C-9353-A39DBE5EF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69374-1060-4335-96B6-CF0DF400A877}" type="datetimeFigureOut">
              <a:rPr lang="en-US" smtClean="0"/>
              <a:t>11/9/2019</a:t>
            </a:fld>
            <a:endParaRPr lang="en-US"/>
          </a:p>
        </p:txBody>
      </p:sp>
      <p:sp>
        <p:nvSpPr>
          <p:cNvPr id="5" name="Footer Placeholder 4">
            <a:extLst>
              <a:ext uri="{FF2B5EF4-FFF2-40B4-BE49-F238E27FC236}">
                <a16:creationId xmlns:a16="http://schemas.microsoft.com/office/drawing/2014/main" id="{91C4C458-F57B-45C5-A6E2-81E6355EAD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D88C73-49F0-44C0-B740-D30CDB71D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163E6-76B4-495B-8130-71C614896743}" type="slidenum">
              <a:rPr lang="en-US" smtClean="0"/>
              <a:t>‹#›</a:t>
            </a:fld>
            <a:endParaRPr lang="en-US"/>
          </a:p>
        </p:txBody>
      </p:sp>
    </p:spTree>
    <p:extLst>
      <p:ext uri="{BB962C8B-B14F-4D97-AF65-F5344CB8AC3E}">
        <p14:creationId xmlns:p14="http://schemas.microsoft.com/office/powerpoint/2010/main" val="314677547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E0F512-46C4-4FBA-9258-72D07B8247BD}"/>
              </a:ext>
            </a:extLst>
          </p:cNvPr>
          <p:cNvSpPr txBox="1"/>
          <p:nvPr/>
        </p:nvSpPr>
        <p:spPr>
          <a:xfrm>
            <a:off x="1347802" y="133354"/>
            <a:ext cx="6833210" cy="892552"/>
          </a:xfrm>
          <a:prstGeom prst="rect">
            <a:avLst/>
          </a:prstGeom>
          <a:solidFill>
            <a:schemeClr val="accent3">
              <a:lumMod val="40000"/>
              <a:lumOff val="60000"/>
            </a:schemeClr>
          </a:solidFill>
          <a:ln w="25400">
            <a:solidFill>
              <a:schemeClr val="tx1"/>
            </a:solidFill>
          </a:ln>
        </p:spPr>
        <p:txBody>
          <a:bodyPr wrap="square" rtlCol="0">
            <a:spAutoFit/>
          </a:bodyPr>
          <a:lstStyle/>
          <a:p>
            <a:pPr algn="ctr"/>
            <a:r>
              <a:rPr lang="en-US" sz="2600" b="1" dirty="0">
                <a:solidFill>
                  <a:prstClr val="black"/>
                </a:solidFill>
                <a:latin typeface="Georgia" panose="02040502050405020303" pitchFamily="18" charset="0"/>
                <a:ea typeface="+mj-ea"/>
                <a:cs typeface="Aparajita" panose="020B0502040204020203" pitchFamily="18" charset="0"/>
              </a:rPr>
              <a:t>Houston County, Georgia </a:t>
            </a:r>
          </a:p>
          <a:p>
            <a:pPr algn="ctr"/>
            <a:r>
              <a:rPr lang="en-US" sz="2600" b="1" dirty="0">
                <a:solidFill>
                  <a:prstClr val="black"/>
                </a:solidFill>
                <a:latin typeface="Georgia" panose="02040502050405020303" pitchFamily="18" charset="0"/>
                <a:ea typeface="+mj-ea"/>
                <a:cs typeface="Aparajita" panose="020B0502040204020203" pitchFamily="18" charset="0"/>
              </a:rPr>
              <a:t>More Than A Century of Paleontology</a:t>
            </a:r>
            <a:endParaRPr lang="en-US" sz="2600" dirty="0">
              <a:latin typeface="Georgia" panose="02040502050405020303" pitchFamily="18" charset="0"/>
            </a:endParaRPr>
          </a:p>
        </p:txBody>
      </p:sp>
      <p:sp>
        <p:nvSpPr>
          <p:cNvPr id="10" name="TextBox 9">
            <a:extLst>
              <a:ext uri="{FF2B5EF4-FFF2-40B4-BE49-F238E27FC236}">
                <a16:creationId xmlns:a16="http://schemas.microsoft.com/office/drawing/2014/main" id="{1DC95BC7-2603-4791-BFAD-3EDAB02A5081}"/>
              </a:ext>
            </a:extLst>
          </p:cNvPr>
          <p:cNvSpPr txBox="1"/>
          <p:nvPr/>
        </p:nvSpPr>
        <p:spPr>
          <a:xfrm>
            <a:off x="8453949" y="133354"/>
            <a:ext cx="3440427" cy="1569660"/>
          </a:xfrm>
          <a:prstGeom prst="rect">
            <a:avLst/>
          </a:prstGeom>
          <a:solidFill>
            <a:schemeClr val="accent3">
              <a:lumMod val="20000"/>
              <a:lumOff val="80000"/>
            </a:schemeClr>
          </a:solidFill>
          <a:ln w="12700">
            <a:solidFill>
              <a:schemeClr val="tx1"/>
            </a:solidFill>
          </a:ln>
        </p:spPr>
        <p:txBody>
          <a:bodyPr wrap="square" rtlCol="0">
            <a:spAutoFit/>
          </a:bodyPr>
          <a:lstStyle/>
          <a:p>
            <a:pPr algn="ctr"/>
            <a:r>
              <a:rPr lang="en-US" sz="2400" b="1" dirty="0">
                <a:solidFill>
                  <a:prstClr val="black"/>
                </a:solidFill>
                <a:latin typeface="Georgia" panose="02040502050405020303" pitchFamily="18" charset="0"/>
                <a:ea typeface="+mj-ea"/>
                <a:cs typeface="Aparajita" panose="020B0502040204020203" pitchFamily="18" charset="0"/>
              </a:rPr>
              <a:t>This Georgia Science is unknown </a:t>
            </a:r>
          </a:p>
          <a:p>
            <a:pPr algn="ctr"/>
            <a:r>
              <a:rPr lang="en-US" sz="2400" b="1" dirty="0">
                <a:solidFill>
                  <a:prstClr val="black"/>
                </a:solidFill>
                <a:latin typeface="Georgia" panose="02040502050405020303" pitchFamily="18" charset="0"/>
                <a:ea typeface="+mj-ea"/>
                <a:cs typeface="Aparajita" panose="020B0502040204020203" pitchFamily="18" charset="0"/>
              </a:rPr>
              <a:t>to our </a:t>
            </a:r>
          </a:p>
          <a:p>
            <a:pPr algn="ctr"/>
            <a:r>
              <a:rPr lang="en-US" sz="2400" b="1" dirty="0">
                <a:solidFill>
                  <a:prstClr val="black"/>
                </a:solidFill>
                <a:latin typeface="Georgia" panose="02040502050405020303" pitchFamily="18" charset="0"/>
                <a:ea typeface="+mj-ea"/>
                <a:cs typeface="Aparajita" panose="020B0502040204020203" pitchFamily="18" charset="0"/>
              </a:rPr>
              <a:t>science teachers.</a:t>
            </a:r>
            <a:endParaRPr lang="en-US" sz="2400" dirty="0">
              <a:latin typeface="Georgia" panose="02040502050405020303" pitchFamily="18" charset="0"/>
            </a:endParaRPr>
          </a:p>
        </p:txBody>
      </p:sp>
      <p:sp>
        <p:nvSpPr>
          <p:cNvPr id="14" name="TextBox 13">
            <a:extLst>
              <a:ext uri="{FF2B5EF4-FFF2-40B4-BE49-F238E27FC236}">
                <a16:creationId xmlns:a16="http://schemas.microsoft.com/office/drawing/2014/main" id="{E86CA4CB-EE59-412F-AA8D-FA8954B449D9}"/>
              </a:ext>
            </a:extLst>
          </p:cNvPr>
          <p:cNvSpPr txBox="1"/>
          <p:nvPr/>
        </p:nvSpPr>
        <p:spPr>
          <a:xfrm>
            <a:off x="8453949" y="2228671"/>
            <a:ext cx="3440427" cy="1200329"/>
          </a:xfrm>
          <a:prstGeom prst="rect">
            <a:avLst/>
          </a:prstGeom>
          <a:noFill/>
        </p:spPr>
        <p:txBody>
          <a:bodyPr wrap="square" rtlCol="0">
            <a:spAutoFit/>
          </a:bodyPr>
          <a:lstStyle/>
          <a:p>
            <a:pPr algn="ctr"/>
            <a:r>
              <a:rPr lang="en-US" sz="2400" b="1" dirty="0">
                <a:latin typeface="Georgia" panose="02040502050405020303" pitchFamily="18" charset="0"/>
                <a:cs typeface="Aparajita" panose="02020603050405020304" pitchFamily="18" charset="0"/>
              </a:rPr>
              <a:t>Teachers cannot teach what they do not know.</a:t>
            </a:r>
          </a:p>
        </p:txBody>
      </p:sp>
      <p:sp>
        <p:nvSpPr>
          <p:cNvPr id="15" name="TextBox 14">
            <a:extLst>
              <a:ext uri="{FF2B5EF4-FFF2-40B4-BE49-F238E27FC236}">
                <a16:creationId xmlns:a16="http://schemas.microsoft.com/office/drawing/2014/main" id="{E46877AB-3A2A-41E7-B4FB-071630C64114}"/>
              </a:ext>
            </a:extLst>
          </p:cNvPr>
          <p:cNvSpPr txBox="1"/>
          <p:nvPr/>
        </p:nvSpPr>
        <p:spPr>
          <a:xfrm>
            <a:off x="8389619" y="4785654"/>
            <a:ext cx="3569088" cy="1938992"/>
          </a:xfrm>
          <a:prstGeom prst="rect">
            <a:avLst/>
          </a:prstGeom>
          <a:solidFill>
            <a:schemeClr val="accent3">
              <a:lumMod val="20000"/>
              <a:lumOff val="80000"/>
            </a:schemeClr>
          </a:solidFill>
          <a:ln w="12700">
            <a:solidFill>
              <a:schemeClr val="tx1"/>
            </a:solidFill>
          </a:ln>
        </p:spPr>
        <p:txBody>
          <a:bodyPr wrap="square" rtlCol="0">
            <a:spAutoFit/>
          </a:bodyPr>
          <a:lstStyle/>
          <a:p>
            <a:r>
              <a:rPr lang="en-US" sz="2000" b="1" dirty="0">
                <a:latin typeface="Georgia" panose="02040502050405020303" pitchFamily="18" charset="0"/>
                <a:cs typeface="Aparajita" panose="02020603050405020304" pitchFamily="18" charset="0"/>
              </a:rPr>
              <a:t>Left; </a:t>
            </a:r>
          </a:p>
          <a:p>
            <a:r>
              <a:rPr lang="en-US" sz="2000" b="1" dirty="0">
                <a:latin typeface="Georgia" panose="02040502050405020303" pitchFamily="18" charset="0"/>
                <a:cs typeface="Aparajita" panose="02020603050405020304" pitchFamily="18" charset="0"/>
              </a:rPr>
              <a:t>The Old  Houston County </a:t>
            </a:r>
            <a:r>
              <a:rPr lang="en-US" sz="2000" b="1" dirty="0" err="1">
                <a:latin typeface="Georgia" panose="02040502050405020303" pitchFamily="18" charset="0"/>
                <a:cs typeface="Aparajita" panose="02020603050405020304" pitchFamily="18" charset="0"/>
              </a:rPr>
              <a:t>Tivola</a:t>
            </a:r>
            <a:r>
              <a:rPr lang="en-US" sz="2000" b="1" dirty="0">
                <a:latin typeface="Georgia" panose="02040502050405020303" pitchFamily="18" charset="0"/>
                <a:cs typeface="Aparajita" panose="02020603050405020304" pitchFamily="18" charset="0"/>
              </a:rPr>
              <a:t> Limestone quarry included in the 1917 research report from the Georgia Geologic Survey. </a:t>
            </a:r>
          </a:p>
        </p:txBody>
      </p:sp>
      <p:pic>
        <p:nvPicPr>
          <p:cNvPr id="3" name="Picture 2" descr="A vintage photo of a field&#10;&#10;Description automatically generated">
            <a:extLst>
              <a:ext uri="{FF2B5EF4-FFF2-40B4-BE49-F238E27FC236}">
                <a16:creationId xmlns:a16="http://schemas.microsoft.com/office/drawing/2014/main" id="{44322D30-0C2E-4F98-8AEC-C0049BDD2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93" y="1310326"/>
            <a:ext cx="7947719" cy="5414320"/>
          </a:xfrm>
          <a:prstGeom prst="rect">
            <a:avLst/>
          </a:prstGeom>
          <a:ln w="25400">
            <a:solidFill>
              <a:schemeClr val="tx1"/>
            </a:solidFill>
          </a:ln>
        </p:spPr>
      </p:pic>
      <p:pic>
        <p:nvPicPr>
          <p:cNvPr id="6" name="Picture 5" descr="A picture containing drawing&#10;&#10;Description automatically generated">
            <a:extLst>
              <a:ext uri="{FF2B5EF4-FFF2-40B4-BE49-F238E27FC236}">
                <a16:creationId xmlns:a16="http://schemas.microsoft.com/office/drawing/2014/main" id="{CC8C3090-4634-40AB-B5D0-710383623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93" y="133354"/>
            <a:ext cx="1003986" cy="1128075"/>
          </a:xfrm>
          <a:prstGeom prst="rect">
            <a:avLst/>
          </a:prstGeom>
          <a:ln w="12700">
            <a:noFill/>
          </a:ln>
        </p:spPr>
      </p:pic>
    </p:spTree>
    <p:extLst>
      <p:ext uri="{BB962C8B-B14F-4D97-AF65-F5344CB8AC3E}">
        <p14:creationId xmlns:p14="http://schemas.microsoft.com/office/powerpoint/2010/main" val="119313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10;&#10;Description automatically generated">
            <a:extLst>
              <a:ext uri="{FF2B5EF4-FFF2-40B4-BE49-F238E27FC236}">
                <a16:creationId xmlns:a16="http://schemas.microsoft.com/office/drawing/2014/main" id="{19903081-7829-4D8A-8A4F-BC5E28CF5DCA}"/>
              </a:ext>
            </a:extLst>
          </p:cNvPr>
          <p:cNvPicPr>
            <a:picLocks noChangeAspect="1"/>
          </p:cNvPicPr>
          <p:nvPr/>
        </p:nvPicPr>
        <p:blipFill rotWithShape="1">
          <a:blip r:embed="rId2">
            <a:extLst>
              <a:ext uri="{28A0092B-C50C-407E-A947-70E740481C1C}">
                <a14:useLocalDpi xmlns:a14="http://schemas.microsoft.com/office/drawing/2010/main" val="0"/>
              </a:ext>
            </a:extLst>
          </a:blip>
          <a:srcRect b="11861"/>
          <a:stretch/>
        </p:blipFill>
        <p:spPr>
          <a:xfrm>
            <a:off x="111227" y="978828"/>
            <a:ext cx="3287653" cy="3778713"/>
          </a:xfrm>
          <a:prstGeom prst="rect">
            <a:avLst/>
          </a:prstGeom>
          <a:ln w="12700">
            <a:solidFill>
              <a:schemeClr val="tx1"/>
            </a:solidFill>
          </a:ln>
        </p:spPr>
      </p:pic>
      <p:sp>
        <p:nvSpPr>
          <p:cNvPr id="6" name="Rectangle 5">
            <a:extLst>
              <a:ext uri="{FF2B5EF4-FFF2-40B4-BE49-F238E27FC236}">
                <a16:creationId xmlns:a16="http://schemas.microsoft.com/office/drawing/2014/main" id="{4BA2B691-50F7-4E93-BB7E-A146A8FE7CCA}"/>
              </a:ext>
            </a:extLst>
          </p:cNvPr>
          <p:cNvSpPr/>
          <p:nvPr/>
        </p:nvSpPr>
        <p:spPr>
          <a:xfrm>
            <a:off x="111228" y="4757541"/>
            <a:ext cx="4309944" cy="1938992"/>
          </a:xfrm>
          <a:prstGeom prst="rect">
            <a:avLst/>
          </a:prstGeom>
          <a:solidFill>
            <a:schemeClr val="accent2">
              <a:lumMod val="20000"/>
              <a:lumOff val="80000"/>
            </a:schemeClr>
          </a:solidFill>
          <a:ln w="12700">
            <a:solidFill>
              <a:schemeClr val="tx1"/>
            </a:solidFill>
          </a:ln>
        </p:spPr>
        <p:txBody>
          <a:bodyPr wrap="square">
            <a:spAutoFit/>
          </a:bodyPr>
          <a:lstStyle/>
          <a:p>
            <a:r>
              <a:rPr lang="en-US" sz="2000" dirty="0">
                <a:solidFill>
                  <a:srgbClr val="2A2A2A"/>
                </a:solidFill>
                <a:latin typeface="Georgia" panose="02040502050405020303" pitchFamily="18" charset="0"/>
              </a:rPr>
              <a:t>In Northwest Georgia… As early as 1884 Charles Doolittle Walcott, a famous American invertebrate paleontologist, published research papers describing Georgia’s 500-million-year-old trilobite specimens. </a:t>
            </a:r>
            <a:endParaRPr lang="en-US" sz="2000" dirty="0"/>
          </a:p>
        </p:txBody>
      </p:sp>
      <p:pic>
        <p:nvPicPr>
          <p:cNvPr id="8" name="Picture 7" descr="A close up of a rock&#10;&#10;Description automatically generated">
            <a:extLst>
              <a:ext uri="{FF2B5EF4-FFF2-40B4-BE49-F238E27FC236}">
                <a16:creationId xmlns:a16="http://schemas.microsoft.com/office/drawing/2014/main" id="{3008E050-8C3A-48F1-B644-84454074C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135" y="167401"/>
            <a:ext cx="6208638" cy="5507535"/>
          </a:xfrm>
          <a:prstGeom prst="rect">
            <a:avLst/>
          </a:prstGeom>
          <a:ln w="12700">
            <a:solidFill>
              <a:schemeClr val="tx1"/>
            </a:solidFill>
          </a:ln>
        </p:spPr>
      </p:pic>
      <p:sp>
        <p:nvSpPr>
          <p:cNvPr id="9" name="TextBox 8">
            <a:extLst>
              <a:ext uri="{FF2B5EF4-FFF2-40B4-BE49-F238E27FC236}">
                <a16:creationId xmlns:a16="http://schemas.microsoft.com/office/drawing/2014/main" id="{2D1B1BB4-7FC3-4EC6-BB74-44E002411BAB}"/>
              </a:ext>
            </a:extLst>
          </p:cNvPr>
          <p:cNvSpPr txBox="1"/>
          <p:nvPr/>
        </p:nvSpPr>
        <p:spPr>
          <a:xfrm>
            <a:off x="5090473" y="5674936"/>
            <a:ext cx="6990299" cy="1015663"/>
          </a:xfrm>
          <a:prstGeom prst="rect">
            <a:avLst/>
          </a:prstGeom>
          <a:solidFill>
            <a:schemeClr val="accent3">
              <a:lumMod val="20000"/>
              <a:lumOff val="80000"/>
            </a:schemeClr>
          </a:solidFill>
          <a:ln w="12700">
            <a:solidFill>
              <a:schemeClr val="tx1"/>
            </a:solidFill>
          </a:ln>
        </p:spPr>
        <p:txBody>
          <a:bodyPr wrap="square" rtlCol="0">
            <a:spAutoFit/>
          </a:bodyPr>
          <a:lstStyle/>
          <a:p>
            <a:r>
              <a:rPr lang="en-US" sz="2000" dirty="0"/>
              <a:t>The science continues; in 2019 David Schwimmer &amp; William </a:t>
            </a:r>
            <a:r>
              <a:rPr lang="en-US" sz="2000" dirty="0" err="1"/>
              <a:t>Montante</a:t>
            </a:r>
            <a:r>
              <a:rPr lang="en-US" sz="2000" dirty="0"/>
              <a:t> published research on NW GA trilobites which has global importance in understanding trilobite behavior. </a:t>
            </a:r>
          </a:p>
        </p:txBody>
      </p:sp>
      <p:pic>
        <p:nvPicPr>
          <p:cNvPr id="11" name="Picture 10" descr="A picture containing drawing&#10;&#10;Description automatically generated">
            <a:extLst>
              <a:ext uri="{FF2B5EF4-FFF2-40B4-BE49-F238E27FC236}">
                <a16:creationId xmlns:a16="http://schemas.microsoft.com/office/drawing/2014/main" id="{DD17419F-DF13-4331-AD17-C32CF5B53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181" y="3295157"/>
            <a:ext cx="1158466" cy="1301647"/>
          </a:xfrm>
          <a:prstGeom prst="rect">
            <a:avLst/>
          </a:prstGeom>
        </p:spPr>
      </p:pic>
      <p:sp>
        <p:nvSpPr>
          <p:cNvPr id="12" name="TextBox 11">
            <a:extLst>
              <a:ext uri="{FF2B5EF4-FFF2-40B4-BE49-F238E27FC236}">
                <a16:creationId xmlns:a16="http://schemas.microsoft.com/office/drawing/2014/main" id="{423922A1-512F-4899-9F9D-C6C6DCF2FBC3}"/>
              </a:ext>
            </a:extLst>
          </p:cNvPr>
          <p:cNvSpPr txBox="1"/>
          <p:nvPr/>
        </p:nvSpPr>
        <p:spPr>
          <a:xfrm>
            <a:off x="3497344" y="883395"/>
            <a:ext cx="2253007" cy="2123658"/>
          </a:xfrm>
          <a:prstGeom prst="rect">
            <a:avLst/>
          </a:prstGeom>
          <a:solidFill>
            <a:schemeClr val="accent3">
              <a:lumMod val="40000"/>
              <a:lumOff val="60000"/>
            </a:schemeClr>
          </a:solidFill>
          <a:ln w="25400">
            <a:solidFill>
              <a:schemeClr val="tx1"/>
            </a:solidFill>
          </a:ln>
        </p:spPr>
        <p:txBody>
          <a:bodyPr wrap="square" rtlCol="0">
            <a:spAutoFit/>
          </a:bodyPr>
          <a:lstStyle/>
          <a:p>
            <a:pPr algn="ctr"/>
            <a:r>
              <a:rPr lang="en-US" sz="2200" dirty="0"/>
              <a:t>Have been studied for 130+ years, yet few science teachers are aware of them.</a:t>
            </a:r>
          </a:p>
        </p:txBody>
      </p:sp>
      <p:sp>
        <p:nvSpPr>
          <p:cNvPr id="13" name="TextBox 12">
            <a:extLst>
              <a:ext uri="{FF2B5EF4-FFF2-40B4-BE49-F238E27FC236}">
                <a16:creationId xmlns:a16="http://schemas.microsoft.com/office/drawing/2014/main" id="{925B4FAC-A106-4EDC-9CFF-B09CAD539B02}"/>
              </a:ext>
            </a:extLst>
          </p:cNvPr>
          <p:cNvSpPr txBox="1"/>
          <p:nvPr/>
        </p:nvSpPr>
        <p:spPr>
          <a:xfrm>
            <a:off x="111227" y="161467"/>
            <a:ext cx="5733392" cy="584775"/>
          </a:xfrm>
          <a:prstGeom prst="rect">
            <a:avLst/>
          </a:prstGeom>
          <a:solidFill>
            <a:schemeClr val="accent3">
              <a:lumMod val="40000"/>
              <a:lumOff val="60000"/>
            </a:schemeClr>
          </a:solidFill>
          <a:ln w="25400">
            <a:solidFill>
              <a:schemeClr val="tx1"/>
            </a:solidFill>
          </a:ln>
        </p:spPr>
        <p:txBody>
          <a:bodyPr wrap="square" rtlCol="0">
            <a:spAutoFit/>
          </a:bodyPr>
          <a:lstStyle/>
          <a:p>
            <a:r>
              <a:rPr lang="en-US" sz="3200" dirty="0"/>
              <a:t>Northwest Georgia’s Trilobites</a:t>
            </a:r>
          </a:p>
        </p:txBody>
      </p:sp>
    </p:spTree>
    <p:extLst>
      <p:ext uri="{BB962C8B-B14F-4D97-AF65-F5344CB8AC3E}">
        <p14:creationId xmlns:p14="http://schemas.microsoft.com/office/powerpoint/2010/main" val="267336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0C2F5B81-D60D-428F-A2BD-F41E9F9C6759}"/>
              </a:ext>
            </a:extLst>
          </p:cNvPr>
          <p:cNvPicPr>
            <a:picLocks noChangeAspect="1"/>
          </p:cNvPicPr>
          <p:nvPr/>
        </p:nvPicPr>
        <p:blipFill rotWithShape="1">
          <a:blip r:embed="rId2">
            <a:extLst>
              <a:ext uri="{28A0092B-C50C-407E-A947-70E740481C1C}">
                <a14:useLocalDpi xmlns:a14="http://schemas.microsoft.com/office/drawing/2010/main" val="0"/>
              </a:ext>
            </a:extLst>
          </a:blip>
          <a:srcRect r="1086" b="13000"/>
          <a:stretch/>
        </p:blipFill>
        <p:spPr>
          <a:xfrm>
            <a:off x="4091845" y="139248"/>
            <a:ext cx="4543108" cy="5314492"/>
          </a:xfrm>
          <a:prstGeom prst="rect">
            <a:avLst/>
          </a:prstGeom>
          <a:ln w="12700">
            <a:solidFill>
              <a:schemeClr val="tx1"/>
            </a:solidFill>
          </a:ln>
        </p:spPr>
      </p:pic>
      <p:sp>
        <p:nvSpPr>
          <p:cNvPr id="7" name="TextBox 6">
            <a:extLst>
              <a:ext uri="{FF2B5EF4-FFF2-40B4-BE49-F238E27FC236}">
                <a16:creationId xmlns:a16="http://schemas.microsoft.com/office/drawing/2014/main" id="{5679D256-DD21-440C-BFE2-51F9118A2575}"/>
              </a:ext>
            </a:extLst>
          </p:cNvPr>
          <p:cNvSpPr txBox="1"/>
          <p:nvPr/>
        </p:nvSpPr>
        <p:spPr>
          <a:xfrm>
            <a:off x="225036" y="2005466"/>
            <a:ext cx="3770721" cy="4555093"/>
          </a:xfrm>
          <a:prstGeom prst="rect">
            <a:avLst/>
          </a:prstGeom>
          <a:solidFill>
            <a:schemeClr val="accent2">
              <a:lumMod val="20000"/>
              <a:lumOff val="80000"/>
            </a:schemeClr>
          </a:solidFill>
          <a:ln w="12700">
            <a:solidFill>
              <a:schemeClr val="tx1"/>
            </a:solidFill>
          </a:ln>
        </p:spPr>
        <p:txBody>
          <a:bodyPr wrap="square" rtlCol="0">
            <a:spAutoFit/>
          </a:bodyPr>
          <a:lstStyle/>
          <a:p>
            <a:r>
              <a:rPr lang="en-US" sz="2000" dirty="0"/>
              <a:t>In 1987 invertebrate paleontologists Paul </a:t>
            </a:r>
            <a:r>
              <a:rPr lang="en-US" sz="2000" dirty="0" err="1"/>
              <a:t>Manker</a:t>
            </a:r>
            <a:r>
              <a:rPr lang="en-US" sz="2000" dirty="0"/>
              <a:t> &amp; Burt Carter of Georgia </a:t>
            </a:r>
            <a:r>
              <a:rPr lang="en-US" sz="2000" dirty="0" err="1"/>
              <a:t>SouthWestern</a:t>
            </a:r>
            <a:r>
              <a:rPr lang="en-US" sz="2000" dirty="0"/>
              <a:t> used algae fossils to confirm the presence of a great canyon across Southwest Georgia.</a:t>
            </a:r>
          </a:p>
          <a:p>
            <a:endParaRPr lang="en-US" sz="1000" dirty="0"/>
          </a:p>
          <a:p>
            <a:r>
              <a:rPr lang="en-US" sz="2000" dirty="0"/>
              <a:t>Suspicions had been raised by the geologist team Paul &amp; Ester </a:t>
            </a:r>
            <a:r>
              <a:rPr lang="en-US" sz="2000" dirty="0" err="1"/>
              <a:t>Applin</a:t>
            </a:r>
            <a:r>
              <a:rPr lang="en-US" sz="2000" dirty="0"/>
              <a:t> in 1944 that such a canyon existed.</a:t>
            </a:r>
          </a:p>
          <a:p>
            <a:endParaRPr lang="en-US" sz="1000" dirty="0"/>
          </a:p>
          <a:p>
            <a:r>
              <a:rPr lang="en-US" sz="2000" dirty="0"/>
              <a:t>Even Veatch &amp; Stephenson in 1911 reported the possibility.</a:t>
            </a:r>
          </a:p>
          <a:p>
            <a:endParaRPr lang="en-US" sz="1000" dirty="0"/>
          </a:p>
        </p:txBody>
      </p:sp>
      <p:pic>
        <p:nvPicPr>
          <p:cNvPr id="9" name="Picture 8" descr="A close up of a map&#10;&#10;Description automatically generated">
            <a:extLst>
              <a:ext uri="{FF2B5EF4-FFF2-40B4-BE49-F238E27FC236}">
                <a16:creationId xmlns:a16="http://schemas.microsoft.com/office/drawing/2014/main" id="{3BAA832D-1165-4FA8-A6A5-C0A6B65C5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040" y="1624717"/>
            <a:ext cx="3335267" cy="3829023"/>
          </a:xfrm>
          <a:prstGeom prst="rect">
            <a:avLst/>
          </a:prstGeom>
          <a:ln w="12700">
            <a:solidFill>
              <a:schemeClr val="tx1"/>
            </a:solidFill>
          </a:ln>
        </p:spPr>
      </p:pic>
      <p:pic>
        <p:nvPicPr>
          <p:cNvPr id="11" name="Picture 10" descr="A picture containing drawing&#10;&#10;Description automatically generated">
            <a:extLst>
              <a:ext uri="{FF2B5EF4-FFF2-40B4-BE49-F238E27FC236}">
                <a16:creationId xmlns:a16="http://schemas.microsoft.com/office/drawing/2014/main" id="{E1E4AE1F-F3BD-4D69-ADD5-FABD79C244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3052" y="177643"/>
            <a:ext cx="1124590" cy="1263585"/>
          </a:xfrm>
          <a:prstGeom prst="rect">
            <a:avLst/>
          </a:prstGeom>
        </p:spPr>
      </p:pic>
      <p:sp>
        <p:nvSpPr>
          <p:cNvPr id="12" name="TextBox 11">
            <a:extLst>
              <a:ext uri="{FF2B5EF4-FFF2-40B4-BE49-F238E27FC236}">
                <a16:creationId xmlns:a16="http://schemas.microsoft.com/office/drawing/2014/main" id="{61CF822F-06AF-47C2-BF54-B2AF76339654}"/>
              </a:ext>
            </a:extLst>
          </p:cNvPr>
          <p:cNvSpPr txBox="1"/>
          <p:nvPr/>
        </p:nvSpPr>
        <p:spPr>
          <a:xfrm>
            <a:off x="225037" y="139248"/>
            <a:ext cx="3770721" cy="1754326"/>
          </a:xfrm>
          <a:prstGeom prst="rect">
            <a:avLst/>
          </a:prstGeom>
          <a:solidFill>
            <a:schemeClr val="accent3">
              <a:lumMod val="40000"/>
              <a:lumOff val="60000"/>
            </a:schemeClr>
          </a:solidFill>
          <a:ln w="25400">
            <a:solidFill>
              <a:schemeClr val="tx1"/>
            </a:solidFill>
          </a:ln>
        </p:spPr>
        <p:txBody>
          <a:bodyPr wrap="square" rtlCol="0">
            <a:spAutoFit/>
          </a:bodyPr>
          <a:lstStyle/>
          <a:p>
            <a:r>
              <a:rPr lang="en-US" sz="3600" dirty="0"/>
              <a:t>The Gulf Trough &amp; Suwannee Current</a:t>
            </a:r>
          </a:p>
        </p:txBody>
      </p:sp>
      <p:sp>
        <p:nvSpPr>
          <p:cNvPr id="13" name="TextBox 12">
            <a:extLst>
              <a:ext uri="{FF2B5EF4-FFF2-40B4-BE49-F238E27FC236}">
                <a16:creationId xmlns:a16="http://schemas.microsoft.com/office/drawing/2014/main" id="{D1C09F03-4409-454C-AE38-924D7C604E91}"/>
              </a:ext>
            </a:extLst>
          </p:cNvPr>
          <p:cNvSpPr txBox="1"/>
          <p:nvPr/>
        </p:nvSpPr>
        <p:spPr>
          <a:xfrm>
            <a:off x="4091845" y="5637229"/>
            <a:ext cx="7848429" cy="923330"/>
          </a:xfrm>
          <a:prstGeom prst="rect">
            <a:avLst/>
          </a:prstGeom>
          <a:solidFill>
            <a:schemeClr val="accent2">
              <a:lumMod val="20000"/>
              <a:lumOff val="80000"/>
            </a:schemeClr>
          </a:solidFill>
          <a:ln w="12700">
            <a:solidFill>
              <a:schemeClr val="tx1"/>
            </a:solidFill>
          </a:ln>
        </p:spPr>
        <p:txBody>
          <a:bodyPr wrap="square" rtlCol="0">
            <a:spAutoFit/>
          </a:bodyPr>
          <a:lstStyle/>
          <a:p>
            <a:r>
              <a:rPr lang="en-US" dirty="0"/>
              <a:t>In 1993 Paul F. </a:t>
            </a:r>
            <a:r>
              <a:rPr lang="en-US" dirty="0" err="1"/>
              <a:t>Huddlestun</a:t>
            </a:r>
            <a:r>
              <a:rPr lang="en-US" dirty="0"/>
              <a:t> extended the research of </a:t>
            </a:r>
            <a:r>
              <a:rPr lang="en-US" dirty="0" err="1"/>
              <a:t>Manker</a:t>
            </a:r>
            <a:r>
              <a:rPr lang="en-US" dirty="0"/>
              <a:t> &amp; Carter,  recognizing that this was a world class geologic feature which endured for tens of millions of years through many dramatic sea level shifts.</a:t>
            </a:r>
          </a:p>
        </p:txBody>
      </p:sp>
    </p:spTree>
    <p:extLst>
      <p:ext uri="{BB962C8B-B14F-4D97-AF65-F5344CB8AC3E}">
        <p14:creationId xmlns:p14="http://schemas.microsoft.com/office/powerpoint/2010/main" val="294421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3F7B-9E51-4171-B316-DBE4F145DBFD}"/>
              </a:ext>
            </a:extLst>
          </p:cNvPr>
          <p:cNvSpPr>
            <a:spLocks noGrp="1"/>
          </p:cNvSpPr>
          <p:nvPr>
            <p:ph type="title"/>
          </p:nvPr>
        </p:nvSpPr>
        <p:spPr>
          <a:xfrm>
            <a:off x="5303520" y="167256"/>
            <a:ext cx="6732269" cy="1325563"/>
          </a:xfrm>
          <a:solidFill>
            <a:schemeClr val="bg2"/>
          </a:solidFill>
          <a:ln w="25400">
            <a:solidFill>
              <a:schemeClr val="tx1"/>
            </a:solidFill>
          </a:ln>
        </p:spPr>
        <p:txBody>
          <a:bodyPr/>
          <a:lstStyle/>
          <a:p>
            <a:pPr algn="ctr"/>
            <a:r>
              <a:rPr lang="en-US" dirty="0"/>
              <a:t>Georgia’s Pterosaurs</a:t>
            </a:r>
          </a:p>
        </p:txBody>
      </p:sp>
      <p:pic>
        <p:nvPicPr>
          <p:cNvPr id="4" name="Picture 3">
            <a:extLst>
              <a:ext uri="{FF2B5EF4-FFF2-40B4-BE49-F238E27FC236}">
                <a16:creationId xmlns:a16="http://schemas.microsoft.com/office/drawing/2014/main" id="{3A7446C8-2FE4-43F7-9BB0-AAAEC5985D5F}"/>
              </a:ext>
            </a:extLst>
          </p:cNvPr>
          <p:cNvPicPr>
            <a:picLocks noChangeAspect="1"/>
          </p:cNvPicPr>
          <p:nvPr/>
        </p:nvPicPr>
        <p:blipFill>
          <a:blip r:embed="rId2"/>
          <a:stretch>
            <a:fillRect/>
          </a:stretch>
        </p:blipFill>
        <p:spPr>
          <a:xfrm>
            <a:off x="73008" y="141496"/>
            <a:ext cx="5070492" cy="6564378"/>
          </a:xfrm>
          <a:prstGeom prst="rect">
            <a:avLst/>
          </a:prstGeom>
        </p:spPr>
      </p:pic>
      <p:sp>
        <p:nvSpPr>
          <p:cNvPr id="6" name="TextBox 5">
            <a:extLst>
              <a:ext uri="{FF2B5EF4-FFF2-40B4-BE49-F238E27FC236}">
                <a16:creationId xmlns:a16="http://schemas.microsoft.com/office/drawing/2014/main" id="{66390665-4AE7-4907-A4D7-A937806CEC20}"/>
              </a:ext>
            </a:extLst>
          </p:cNvPr>
          <p:cNvSpPr txBox="1"/>
          <p:nvPr/>
        </p:nvSpPr>
        <p:spPr>
          <a:xfrm>
            <a:off x="5303520" y="3015000"/>
            <a:ext cx="6732270" cy="3477875"/>
          </a:xfrm>
          <a:prstGeom prst="rect">
            <a:avLst/>
          </a:prstGeom>
          <a:solidFill>
            <a:schemeClr val="accent2">
              <a:lumMod val="20000"/>
              <a:lumOff val="80000"/>
            </a:schemeClr>
          </a:solidFill>
          <a:ln w="12700">
            <a:solidFill>
              <a:schemeClr val="tx1"/>
            </a:solidFill>
          </a:ln>
        </p:spPr>
        <p:txBody>
          <a:bodyPr wrap="square" rtlCol="0">
            <a:spAutoFit/>
          </a:bodyPr>
          <a:lstStyle/>
          <a:p>
            <a:r>
              <a:rPr lang="en-US" sz="2200" dirty="0">
                <a:solidFill>
                  <a:srgbClr val="2A2A2A"/>
                </a:solidFill>
                <a:latin typeface="Georgia" panose="02040502050405020303" pitchFamily="18" charset="0"/>
              </a:rPr>
              <a:t>Flying reptiles are rare everywhere but were unknown in Georgia until May 1985, when David Schwimmer from Columbus State University, Kevin </a:t>
            </a:r>
            <a:r>
              <a:rPr lang="en-US" sz="2200" dirty="0" err="1">
                <a:solidFill>
                  <a:srgbClr val="2A2A2A"/>
                </a:solidFill>
                <a:latin typeface="Georgia" panose="02040502050405020303" pitchFamily="18" charset="0"/>
              </a:rPr>
              <a:t>Padian</a:t>
            </a:r>
            <a:r>
              <a:rPr lang="en-US" sz="2200" dirty="0">
                <a:solidFill>
                  <a:srgbClr val="2A2A2A"/>
                </a:solidFill>
                <a:latin typeface="Georgia" panose="02040502050405020303" pitchFamily="18" charset="0"/>
              </a:rPr>
              <a:t> from University of California in Berkley and Alfred Woodhead from Martin Army Hospital at Fort Benning, Georgia collaborated to share this unique discovery.</a:t>
            </a:r>
          </a:p>
          <a:p>
            <a:endParaRPr lang="en-US" sz="2200" dirty="0">
              <a:solidFill>
                <a:srgbClr val="2A2A2A"/>
              </a:solidFill>
              <a:latin typeface="Georgia" panose="02040502050405020303" pitchFamily="18" charset="0"/>
            </a:endParaRPr>
          </a:p>
          <a:p>
            <a:r>
              <a:rPr lang="en-US" sz="2200" dirty="0">
                <a:solidFill>
                  <a:srgbClr val="2A2A2A"/>
                </a:solidFill>
                <a:latin typeface="Georgia" panose="02040502050405020303" pitchFamily="18" charset="0"/>
              </a:rPr>
              <a:t>83 million years ago pterosaurs flew through Georgia’s skies.</a:t>
            </a:r>
            <a:endParaRPr lang="en-US" sz="2200" dirty="0"/>
          </a:p>
        </p:txBody>
      </p:sp>
      <p:pic>
        <p:nvPicPr>
          <p:cNvPr id="8" name="Picture 7" descr="A picture containing drawing&#10;&#10;Description automatically generated">
            <a:extLst>
              <a:ext uri="{FF2B5EF4-FFF2-40B4-BE49-F238E27FC236}">
                <a16:creationId xmlns:a16="http://schemas.microsoft.com/office/drawing/2014/main" id="{AF234EA9-1E9D-4F01-AEDF-1422822B7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582" y="1635061"/>
            <a:ext cx="1116698" cy="1254717"/>
          </a:xfrm>
          <a:prstGeom prst="rect">
            <a:avLst/>
          </a:prstGeom>
        </p:spPr>
      </p:pic>
    </p:spTree>
    <p:extLst>
      <p:ext uri="{BB962C8B-B14F-4D97-AF65-F5344CB8AC3E}">
        <p14:creationId xmlns:p14="http://schemas.microsoft.com/office/powerpoint/2010/main" val="70019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1E5B73EB-10F1-4089-B796-1C04ABD89FC8}"/>
              </a:ext>
            </a:extLst>
          </p:cNvPr>
          <p:cNvPicPr>
            <a:picLocks noChangeAspect="1"/>
          </p:cNvPicPr>
          <p:nvPr/>
        </p:nvPicPr>
        <p:blipFill rotWithShape="1">
          <a:blip r:embed="rId2">
            <a:extLst>
              <a:ext uri="{28A0092B-C50C-407E-A947-70E740481C1C}">
                <a14:useLocalDpi xmlns:a14="http://schemas.microsoft.com/office/drawing/2010/main" val="0"/>
              </a:ext>
            </a:extLst>
          </a:blip>
          <a:srcRect b="13000"/>
          <a:stretch/>
        </p:blipFill>
        <p:spPr>
          <a:xfrm>
            <a:off x="97409" y="91440"/>
            <a:ext cx="5077453" cy="6498774"/>
          </a:xfrm>
          <a:prstGeom prst="rect">
            <a:avLst/>
          </a:prstGeom>
        </p:spPr>
      </p:pic>
      <p:pic>
        <p:nvPicPr>
          <p:cNvPr id="5" name="Picture 4" descr="A close up of a dinosaur&#10;&#10;Description automatically generated">
            <a:extLst>
              <a:ext uri="{FF2B5EF4-FFF2-40B4-BE49-F238E27FC236}">
                <a16:creationId xmlns:a16="http://schemas.microsoft.com/office/drawing/2014/main" id="{BCA4D8CB-7A0B-4879-A0C1-4C4B405CD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541" y="3257907"/>
            <a:ext cx="4027705" cy="3398176"/>
          </a:xfrm>
          <a:prstGeom prst="rect">
            <a:avLst/>
          </a:prstGeom>
          <a:ln w="12700">
            <a:solidFill>
              <a:schemeClr val="tx1"/>
            </a:solidFill>
          </a:ln>
        </p:spPr>
      </p:pic>
      <p:pic>
        <p:nvPicPr>
          <p:cNvPr id="7" name="Picture 6" descr="A picture containing drawing&#10;&#10;Description automatically generated">
            <a:extLst>
              <a:ext uri="{FF2B5EF4-FFF2-40B4-BE49-F238E27FC236}">
                <a16:creationId xmlns:a16="http://schemas.microsoft.com/office/drawing/2014/main" id="{63F2724D-CFBC-4F5B-8C3C-17D84FA77C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8937" y="91440"/>
            <a:ext cx="1068293" cy="1200329"/>
          </a:xfrm>
          <a:prstGeom prst="rect">
            <a:avLst/>
          </a:prstGeom>
        </p:spPr>
      </p:pic>
      <p:sp>
        <p:nvSpPr>
          <p:cNvPr id="8" name="TextBox 7">
            <a:extLst>
              <a:ext uri="{FF2B5EF4-FFF2-40B4-BE49-F238E27FC236}">
                <a16:creationId xmlns:a16="http://schemas.microsoft.com/office/drawing/2014/main" id="{2665A414-C167-418B-8683-944165DFC66B}"/>
              </a:ext>
            </a:extLst>
          </p:cNvPr>
          <p:cNvSpPr txBox="1"/>
          <p:nvPr/>
        </p:nvSpPr>
        <p:spPr>
          <a:xfrm>
            <a:off x="5250731" y="122244"/>
            <a:ext cx="5547989" cy="1200329"/>
          </a:xfrm>
          <a:prstGeom prst="rect">
            <a:avLst/>
          </a:prstGeom>
          <a:solidFill>
            <a:schemeClr val="bg2"/>
          </a:solidFill>
          <a:ln w="25400">
            <a:solidFill>
              <a:schemeClr val="tx1"/>
            </a:solidFill>
          </a:ln>
        </p:spPr>
        <p:txBody>
          <a:bodyPr wrap="square" rtlCol="0">
            <a:spAutoFit/>
          </a:bodyPr>
          <a:lstStyle/>
          <a:p>
            <a:r>
              <a:rPr lang="en-US" sz="3600" dirty="0">
                <a:solidFill>
                  <a:srgbClr val="2A2A2A"/>
                </a:solidFill>
              </a:rPr>
              <a:t>A Whale just for Georgia; </a:t>
            </a:r>
            <a:r>
              <a:rPr lang="en-US" sz="3600" i="1" dirty="0">
                <a:solidFill>
                  <a:srgbClr val="2A2A2A"/>
                </a:solidFill>
              </a:rPr>
              <a:t>Georgiacetus vogtlensis</a:t>
            </a:r>
            <a:endParaRPr lang="en-US" sz="3600" dirty="0"/>
          </a:p>
        </p:txBody>
      </p:sp>
      <p:sp>
        <p:nvSpPr>
          <p:cNvPr id="9" name="TextBox 8">
            <a:extLst>
              <a:ext uri="{FF2B5EF4-FFF2-40B4-BE49-F238E27FC236}">
                <a16:creationId xmlns:a16="http://schemas.microsoft.com/office/drawing/2014/main" id="{66ACB5AD-CC73-4283-9D64-3A3B5952CB4E}"/>
              </a:ext>
            </a:extLst>
          </p:cNvPr>
          <p:cNvSpPr txBox="1"/>
          <p:nvPr/>
        </p:nvSpPr>
        <p:spPr>
          <a:xfrm>
            <a:off x="5250731" y="1397675"/>
            <a:ext cx="6843860" cy="1754326"/>
          </a:xfrm>
          <a:prstGeom prst="rect">
            <a:avLst/>
          </a:prstGeom>
          <a:solidFill>
            <a:schemeClr val="accent2">
              <a:lumMod val="20000"/>
              <a:lumOff val="80000"/>
            </a:schemeClr>
          </a:solidFill>
          <a:ln w="12700">
            <a:solidFill>
              <a:schemeClr val="tx1"/>
            </a:solidFill>
          </a:ln>
        </p:spPr>
        <p:txBody>
          <a:bodyPr wrap="square" rtlCol="0">
            <a:spAutoFit/>
          </a:bodyPr>
          <a:lstStyle/>
          <a:p>
            <a:pPr lvl="0"/>
            <a:r>
              <a:rPr lang="en-US" dirty="0">
                <a:solidFill>
                  <a:srgbClr val="2A2A2A"/>
                </a:solidFill>
                <a:latin typeface="Georgia" panose="02040502050405020303" pitchFamily="18" charset="0"/>
              </a:rPr>
              <a:t>During the 1983 construction of Nuclear Power Plant Vogtle in Burke County, crews revealed a large mass of fossilized bones. Dr. Richard Hulbert led the Georgia Southern team which described what proved to be a new genus and species of early whale; it was named </a:t>
            </a:r>
            <a:r>
              <a:rPr lang="en-US" i="1" dirty="0">
                <a:solidFill>
                  <a:srgbClr val="2A2A2A"/>
                </a:solidFill>
                <a:latin typeface="Georgia" panose="02040502050405020303" pitchFamily="18" charset="0"/>
              </a:rPr>
              <a:t>Georgiacetus vogtlensis </a:t>
            </a:r>
            <a:r>
              <a:rPr lang="en-US" dirty="0">
                <a:solidFill>
                  <a:srgbClr val="2A2A2A"/>
                </a:solidFill>
                <a:latin typeface="Georgia" panose="02040502050405020303" pitchFamily="18" charset="0"/>
              </a:rPr>
              <a:t>(The Georgia-whale from Plant Vogtle.) </a:t>
            </a:r>
            <a:endParaRPr lang="en-US" dirty="0"/>
          </a:p>
        </p:txBody>
      </p:sp>
      <p:sp>
        <p:nvSpPr>
          <p:cNvPr id="12" name="TextBox 11">
            <a:extLst>
              <a:ext uri="{FF2B5EF4-FFF2-40B4-BE49-F238E27FC236}">
                <a16:creationId xmlns:a16="http://schemas.microsoft.com/office/drawing/2014/main" id="{1587267A-8BC3-47AF-BFB6-9E0ED7A24A76}"/>
              </a:ext>
            </a:extLst>
          </p:cNvPr>
          <p:cNvSpPr txBox="1"/>
          <p:nvPr/>
        </p:nvSpPr>
        <p:spPr>
          <a:xfrm>
            <a:off x="5014142" y="3447125"/>
            <a:ext cx="2672925" cy="3139321"/>
          </a:xfrm>
          <a:prstGeom prst="rect">
            <a:avLst/>
          </a:prstGeom>
          <a:solidFill>
            <a:schemeClr val="accent2">
              <a:lumMod val="20000"/>
              <a:lumOff val="80000"/>
            </a:schemeClr>
          </a:solidFill>
          <a:ln w="12700">
            <a:solidFill>
              <a:schemeClr val="tx1"/>
            </a:solidFill>
          </a:ln>
        </p:spPr>
        <p:txBody>
          <a:bodyPr wrap="square" rtlCol="0">
            <a:spAutoFit/>
          </a:bodyPr>
          <a:lstStyle/>
          <a:p>
            <a:endParaRPr lang="en-US" dirty="0"/>
          </a:p>
          <a:p>
            <a:r>
              <a:rPr lang="en-US" dirty="0"/>
              <a:t>In 2008 Mark D. </a:t>
            </a:r>
            <a:r>
              <a:rPr lang="en-US" dirty="0" err="1"/>
              <a:t>Uhen</a:t>
            </a:r>
            <a:r>
              <a:rPr lang="en-US" dirty="0"/>
              <a:t> made of cover of the prestigious Journal of Vertebrate Paleontology with a paper showing that </a:t>
            </a:r>
            <a:r>
              <a:rPr lang="en-US" i="1" dirty="0"/>
              <a:t>Georgiacetus</a:t>
            </a:r>
            <a:r>
              <a:rPr lang="en-US" dirty="0"/>
              <a:t> swam with its hind legs and possibly led to all modern whales.</a:t>
            </a:r>
          </a:p>
          <a:p>
            <a:r>
              <a:rPr lang="en-US" dirty="0"/>
              <a:t> </a:t>
            </a:r>
          </a:p>
        </p:txBody>
      </p:sp>
    </p:spTree>
    <p:extLst>
      <p:ext uri="{BB962C8B-B14F-4D97-AF65-F5344CB8AC3E}">
        <p14:creationId xmlns:p14="http://schemas.microsoft.com/office/powerpoint/2010/main" val="81456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B7FEFC-FDC6-4268-970E-593CCCD6C674}"/>
              </a:ext>
            </a:extLst>
          </p:cNvPr>
          <p:cNvSpPr txBox="1"/>
          <p:nvPr/>
        </p:nvSpPr>
        <p:spPr>
          <a:xfrm>
            <a:off x="226243" y="259307"/>
            <a:ext cx="11739514" cy="6524863"/>
          </a:xfrm>
          <a:prstGeom prst="rect">
            <a:avLst/>
          </a:prstGeom>
          <a:solidFill>
            <a:schemeClr val="bg1"/>
          </a:solidFill>
          <a:ln w="25400">
            <a:noFill/>
          </a:ln>
        </p:spPr>
        <p:txBody>
          <a:bodyPr wrap="square" rtlCol="0">
            <a:spAutoFit/>
          </a:bodyPr>
          <a:lstStyle/>
          <a:p>
            <a:pPr algn="ctr"/>
            <a:endParaRPr lang="en-US" sz="1000" dirty="0"/>
          </a:p>
          <a:p>
            <a:pPr algn="ctr"/>
            <a:r>
              <a:rPr lang="en-US" sz="3600" dirty="0"/>
              <a:t>Georgia is the source</a:t>
            </a:r>
          </a:p>
          <a:p>
            <a:pPr algn="ctr"/>
            <a:r>
              <a:rPr lang="en-US" sz="3600" dirty="0"/>
              <a:t>of so much superb Earth Science,</a:t>
            </a:r>
          </a:p>
          <a:p>
            <a:pPr algn="ctr"/>
            <a:r>
              <a:rPr lang="en-US" sz="3600" dirty="0"/>
              <a:t>Sadly, very little of it finds</a:t>
            </a:r>
          </a:p>
          <a:p>
            <a:pPr algn="ctr"/>
            <a:r>
              <a:rPr lang="en-US" sz="3600" dirty="0"/>
              <a:t>Public school classrooms. </a:t>
            </a:r>
          </a:p>
          <a:p>
            <a:pPr algn="ctr"/>
            <a:endParaRPr lang="en-US" sz="2000" dirty="0"/>
          </a:p>
          <a:p>
            <a:pPr algn="ctr"/>
            <a:r>
              <a:rPr lang="en-US" sz="3600" dirty="0"/>
              <a:t>Teachers cannot teach what they do no know.</a:t>
            </a:r>
          </a:p>
          <a:p>
            <a:pPr algn="ctr"/>
            <a:endParaRPr lang="en-US" sz="2800" dirty="0"/>
          </a:p>
          <a:p>
            <a:pPr algn="ctr"/>
            <a:r>
              <a:rPr lang="en-US" sz="3600" b="1" dirty="0"/>
              <a:t>Write your </a:t>
            </a:r>
          </a:p>
          <a:p>
            <a:pPr algn="ctr"/>
            <a:r>
              <a:rPr lang="en-US" sz="3600" b="1" dirty="0"/>
              <a:t>State Representative or State Senator </a:t>
            </a:r>
          </a:p>
          <a:p>
            <a:pPr algn="ctr"/>
            <a:r>
              <a:rPr lang="en-US" sz="3600" b="1" dirty="0"/>
              <a:t>in Atlanta.</a:t>
            </a:r>
            <a:r>
              <a:rPr lang="en-US" b="1" dirty="0"/>
              <a:t> </a:t>
            </a:r>
          </a:p>
          <a:p>
            <a:pPr algn="ctr"/>
            <a:endParaRPr lang="en-US" dirty="0"/>
          </a:p>
          <a:p>
            <a:pPr algn="ctr"/>
            <a:r>
              <a:rPr lang="en-US" sz="3600" i="1" dirty="0"/>
              <a:t>Our children should become Georgia’s next explorers.</a:t>
            </a:r>
          </a:p>
          <a:p>
            <a:pPr algn="ctr"/>
            <a:endParaRPr lang="en-US" dirty="0"/>
          </a:p>
        </p:txBody>
      </p:sp>
      <p:pic>
        <p:nvPicPr>
          <p:cNvPr id="4" name="Picture 3" descr="A picture containing drawing&#10;&#10;Description automatically generated">
            <a:extLst>
              <a:ext uri="{FF2B5EF4-FFF2-40B4-BE49-F238E27FC236}">
                <a16:creationId xmlns:a16="http://schemas.microsoft.com/office/drawing/2014/main" id="{A795FACB-02C9-4D67-8B42-D023A974F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94" y="341526"/>
            <a:ext cx="1463954" cy="1644892"/>
          </a:xfrm>
          <a:prstGeom prst="rect">
            <a:avLst/>
          </a:prstGeom>
        </p:spPr>
      </p:pic>
    </p:spTree>
    <p:extLst>
      <p:ext uri="{BB962C8B-B14F-4D97-AF65-F5344CB8AC3E}">
        <p14:creationId xmlns:p14="http://schemas.microsoft.com/office/powerpoint/2010/main" val="1565366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2C5F-972C-4671-9522-02583D6EFC77}"/>
              </a:ext>
            </a:extLst>
          </p:cNvPr>
          <p:cNvSpPr>
            <a:spLocks noGrp="1"/>
          </p:cNvSpPr>
          <p:nvPr>
            <p:ph type="title"/>
          </p:nvPr>
        </p:nvSpPr>
        <p:spPr>
          <a:xfrm>
            <a:off x="838200" y="195443"/>
            <a:ext cx="10515600" cy="398445"/>
          </a:xfrm>
        </p:spPr>
        <p:txBody>
          <a:bodyPr>
            <a:normAutofit fontScale="90000"/>
          </a:bodyPr>
          <a:lstStyle/>
          <a:p>
            <a:pPr algn="ctr"/>
            <a:r>
              <a:rPr lang="en-US" sz="2800" dirty="0"/>
              <a:t>References</a:t>
            </a:r>
          </a:p>
        </p:txBody>
      </p:sp>
      <p:sp>
        <p:nvSpPr>
          <p:cNvPr id="5" name="Rectangle 4">
            <a:extLst>
              <a:ext uri="{FF2B5EF4-FFF2-40B4-BE49-F238E27FC236}">
                <a16:creationId xmlns:a16="http://schemas.microsoft.com/office/drawing/2014/main" id="{44B5D354-21D4-4BB7-ACD1-0168F037DCD0}"/>
              </a:ext>
            </a:extLst>
          </p:cNvPr>
          <p:cNvSpPr/>
          <p:nvPr/>
        </p:nvSpPr>
        <p:spPr>
          <a:xfrm>
            <a:off x="263952" y="669304"/>
            <a:ext cx="11764650" cy="5726504"/>
          </a:xfrm>
          <a:prstGeom prst="rect">
            <a:avLst/>
          </a:prstGeom>
        </p:spPr>
        <p:txBody>
          <a:bodyPr wrap="square">
            <a:spAutoFit/>
          </a:bodyPr>
          <a:lstStyle/>
          <a:p>
            <a:pPr marL="342900" indent="-342900">
              <a:buFont typeface="+mj-lt"/>
              <a:buAutoNum type="arabicPeriod"/>
            </a:pPr>
            <a:r>
              <a:rPr lang="en-US" sz="1600" dirty="0">
                <a:solidFill>
                  <a:srgbClr val="000000"/>
                </a:solidFill>
                <a:latin typeface="+mj-lt"/>
              </a:rPr>
              <a:t>Pre-Historic Whale Bones Found In Mine Near Perry; Houston Home Journal, Perry, GA,   Thursday, 8/Sept/1932, Reprint from The Macon Telegraph (No author credited)</a:t>
            </a:r>
          </a:p>
          <a:p>
            <a:pPr marL="342900" indent="-342900">
              <a:buFont typeface="+mj-lt"/>
              <a:buAutoNum type="arabicPeriod"/>
            </a:pPr>
            <a:r>
              <a:rPr lang="en-US" sz="1600" dirty="0">
                <a:solidFill>
                  <a:srgbClr val="000000"/>
                </a:solidFill>
                <a:latin typeface="+mj-lt"/>
              </a:rPr>
              <a:t>Perry Whale Fossil Only One of Kind in N. America, Houston Home Journal, Perry, GA, Thursday, 3/November/1932 (No author credited)</a:t>
            </a:r>
            <a:endParaRPr lang="en-US" sz="1600" dirty="0">
              <a:latin typeface="+mj-lt"/>
            </a:endParaRPr>
          </a:p>
          <a:p>
            <a:pPr marL="342900" indent="-342900">
              <a:buFont typeface="+mj-lt"/>
              <a:buAutoNum type="arabicPeriod"/>
            </a:pPr>
            <a:r>
              <a:rPr lang="en-US" sz="1600" dirty="0">
                <a:solidFill>
                  <a:srgbClr val="000000"/>
                </a:solidFill>
                <a:latin typeface="+mj-lt"/>
              </a:rPr>
              <a:t>Veatch, Otto &amp; </a:t>
            </a:r>
            <a:r>
              <a:rPr lang="en-US" sz="1600" dirty="0" err="1">
                <a:solidFill>
                  <a:srgbClr val="000000"/>
                </a:solidFill>
                <a:latin typeface="+mj-lt"/>
              </a:rPr>
              <a:t>Stephenson,Lloyd</a:t>
            </a:r>
            <a:r>
              <a:rPr lang="en-US" sz="1600" dirty="0">
                <a:solidFill>
                  <a:srgbClr val="000000"/>
                </a:solidFill>
                <a:latin typeface="+mj-lt"/>
              </a:rPr>
              <a:t> Williams; </a:t>
            </a:r>
            <a:r>
              <a:rPr lang="en-US" sz="1600" i="1" dirty="0">
                <a:solidFill>
                  <a:srgbClr val="000000"/>
                </a:solidFill>
                <a:latin typeface="+mj-lt"/>
              </a:rPr>
              <a:t>Preliminary Report on the Geology of the Coastal Plain of Georgia</a:t>
            </a:r>
            <a:r>
              <a:rPr lang="en-US" sz="1600" dirty="0">
                <a:solidFill>
                  <a:srgbClr val="000000"/>
                </a:solidFill>
                <a:latin typeface="+mj-lt"/>
              </a:rPr>
              <a:t>,, Bulletin 26 of the Georgia Geologic Survey, 1911.</a:t>
            </a:r>
          </a:p>
          <a:p>
            <a:pPr marL="342900" indent="-342900">
              <a:buFont typeface="+mj-lt"/>
              <a:buAutoNum type="arabicPeriod"/>
            </a:pPr>
            <a:r>
              <a:rPr lang="en-US" sz="1600" dirty="0">
                <a:solidFill>
                  <a:srgbClr val="000000"/>
                </a:solidFill>
                <a:latin typeface="+mj-lt"/>
              </a:rPr>
              <a:t>Kellogg, Remington; </a:t>
            </a:r>
            <a:r>
              <a:rPr lang="en-US" sz="1600" i="1" dirty="0">
                <a:solidFill>
                  <a:srgbClr val="000000"/>
                </a:solidFill>
                <a:latin typeface="+mj-lt"/>
              </a:rPr>
              <a:t>A Review of the </a:t>
            </a:r>
            <a:r>
              <a:rPr lang="en-US" sz="1600" i="1" dirty="0" err="1">
                <a:solidFill>
                  <a:srgbClr val="000000"/>
                </a:solidFill>
                <a:latin typeface="+mj-lt"/>
              </a:rPr>
              <a:t>Archaeoceti</a:t>
            </a:r>
            <a:r>
              <a:rPr lang="en-US" sz="1600" dirty="0">
                <a:solidFill>
                  <a:srgbClr val="000000"/>
                </a:solidFill>
                <a:latin typeface="+mj-lt"/>
              </a:rPr>
              <a:t>,, Carnegie Institution, Pub. 20, Published 1936.</a:t>
            </a:r>
            <a:endParaRPr lang="en-US" sz="1600" dirty="0">
              <a:latin typeface="+mj-lt"/>
            </a:endParaRPr>
          </a:p>
          <a:p>
            <a:pPr marL="342900" indent="-342900">
              <a:buFont typeface="+mj-lt"/>
              <a:buAutoNum type="arabicPeriod"/>
            </a:pPr>
            <a:r>
              <a:rPr lang="en-US" sz="1600" dirty="0" err="1">
                <a:solidFill>
                  <a:srgbClr val="2A2A2A"/>
                </a:solidFill>
                <a:latin typeface="+mj-lt"/>
              </a:rPr>
              <a:t>Huddlestun</a:t>
            </a:r>
            <a:r>
              <a:rPr lang="en-US" sz="1600" dirty="0">
                <a:solidFill>
                  <a:srgbClr val="2A2A2A"/>
                </a:solidFill>
                <a:latin typeface="+mj-lt"/>
              </a:rPr>
              <a:t>, Paul F. &amp; Hetrick, John H; </a:t>
            </a:r>
            <a:r>
              <a:rPr lang="en-US" sz="1600" i="1" dirty="0">
                <a:solidFill>
                  <a:srgbClr val="2A2A2A"/>
                </a:solidFill>
                <a:latin typeface="+mj-lt"/>
              </a:rPr>
              <a:t>Upper Eocene Stratigraphy of Central &amp; Eastern Georgia</a:t>
            </a:r>
            <a:r>
              <a:rPr lang="en-US" sz="1600" dirty="0">
                <a:solidFill>
                  <a:srgbClr val="2A2A2A"/>
                </a:solidFill>
                <a:latin typeface="+mj-lt"/>
              </a:rPr>
              <a:t>, Bulletin 95, Page 24, Georgia Geologic Survey, 1986 </a:t>
            </a:r>
          </a:p>
          <a:p>
            <a:pPr marL="342900" indent="-342900">
              <a:buFont typeface="+mj-lt"/>
              <a:buAutoNum type="arabicPeriod"/>
            </a:pPr>
            <a:r>
              <a:rPr lang="en-US" sz="1600" dirty="0">
                <a:solidFill>
                  <a:srgbClr val="2A2A2A"/>
                </a:solidFill>
                <a:latin typeface="+mj-lt"/>
              </a:rPr>
              <a:t>Voss, </a:t>
            </a:r>
            <a:r>
              <a:rPr lang="en-US" sz="1600" dirty="0" err="1">
                <a:solidFill>
                  <a:srgbClr val="2A2A2A"/>
                </a:solidFill>
                <a:latin typeface="+mj-lt"/>
              </a:rPr>
              <a:t>Manja</a:t>
            </a:r>
            <a:r>
              <a:rPr lang="en-US" sz="1600" dirty="0">
                <a:solidFill>
                  <a:srgbClr val="2A2A2A"/>
                </a:solidFill>
                <a:latin typeface="+mj-lt"/>
              </a:rPr>
              <a:t>; </a:t>
            </a:r>
            <a:r>
              <a:rPr lang="en-US" sz="1600" dirty="0" err="1">
                <a:solidFill>
                  <a:srgbClr val="2A2A2A"/>
                </a:solidFill>
                <a:latin typeface="+mj-lt"/>
              </a:rPr>
              <a:t>Antar</a:t>
            </a:r>
            <a:r>
              <a:rPr lang="en-US" sz="1600" dirty="0">
                <a:solidFill>
                  <a:srgbClr val="2A2A2A"/>
                </a:solidFill>
                <a:latin typeface="+mj-lt"/>
              </a:rPr>
              <a:t>, Mohammed </a:t>
            </a:r>
            <a:r>
              <a:rPr lang="en-US" sz="1600" dirty="0" err="1">
                <a:solidFill>
                  <a:srgbClr val="2A2A2A"/>
                </a:solidFill>
                <a:latin typeface="+mj-lt"/>
              </a:rPr>
              <a:t>Sameh</a:t>
            </a:r>
            <a:r>
              <a:rPr lang="en-US" sz="1600" dirty="0">
                <a:solidFill>
                  <a:srgbClr val="2A2A2A"/>
                </a:solidFill>
                <a:latin typeface="+mj-lt"/>
              </a:rPr>
              <a:t> M.; </a:t>
            </a:r>
            <a:r>
              <a:rPr lang="en-US" sz="1600" dirty="0" err="1">
                <a:solidFill>
                  <a:srgbClr val="2A2A2A"/>
                </a:solidFill>
                <a:latin typeface="+mj-lt"/>
              </a:rPr>
              <a:t>Zalmout</a:t>
            </a:r>
            <a:r>
              <a:rPr lang="en-US" sz="1600" dirty="0">
                <a:solidFill>
                  <a:srgbClr val="2A2A2A"/>
                </a:solidFill>
                <a:latin typeface="+mj-lt"/>
              </a:rPr>
              <a:t>, Iyad S.;  Gingerich, Philip D.; </a:t>
            </a:r>
            <a:r>
              <a:rPr lang="en-US" sz="1600" i="1" dirty="0">
                <a:solidFill>
                  <a:srgbClr val="2A2A2A"/>
                </a:solidFill>
                <a:latin typeface="+mj-lt"/>
              </a:rPr>
              <a:t>Stomach Contents of the </a:t>
            </a:r>
            <a:r>
              <a:rPr lang="en-US" sz="1600" i="1" dirty="0" err="1">
                <a:solidFill>
                  <a:srgbClr val="2A2A2A"/>
                </a:solidFill>
                <a:latin typeface="+mj-lt"/>
              </a:rPr>
              <a:t>Archaeocete</a:t>
            </a:r>
            <a:r>
              <a:rPr lang="en-US" sz="1600" i="1" dirty="0">
                <a:solidFill>
                  <a:srgbClr val="2A2A2A"/>
                </a:solidFill>
                <a:latin typeface="+mj-lt"/>
              </a:rPr>
              <a:t> </a:t>
            </a:r>
            <a:r>
              <a:rPr lang="en-US" sz="1600" i="1" dirty="0" err="1">
                <a:solidFill>
                  <a:srgbClr val="2A2A2A"/>
                </a:solidFill>
                <a:latin typeface="+mj-lt"/>
              </a:rPr>
              <a:t>Basilosaurus</a:t>
            </a:r>
            <a:r>
              <a:rPr lang="en-US" sz="1600" i="1" dirty="0">
                <a:solidFill>
                  <a:srgbClr val="2A2A2A"/>
                </a:solidFill>
                <a:latin typeface="+mj-lt"/>
              </a:rPr>
              <a:t> </a:t>
            </a:r>
            <a:r>
              <a:rPr lang="en-US" sz="1600" i="1" dirty="0" err="1">
                <a:solidFill>
                  <a:srgbClr val="2A2A2A"/>
                </a:solidFill>
                <a:latin typeface="+mj-lt"/>
              </a:rPr>
              <a:t>isis</a:t>
            </a:r>
            <a:r>
              <a:rPr lang="en-US" sz="1600" i="1" dirty="0">
                <a:solidFill>
                  <a:srgbClr val="2A2A2A"/>
                </a:solidFill>
                <a:latin typeface="+mj-lt"/>
              </a:rPr>
              <a:t>; Apex Predator in the Oceans of the Late Eocene</a:t>
            </a:r>
            <a:r>
              <a:rPr lang="en-US" sz="1600" dirty="0">
                <a:solidFill>
                  <a:srgbClr val="2A2A2A"/>
                </a:solidFill>
                <a:latin typeface="+mj-lt"/>
              </a:rPr>
              <a:t>:; Jan 9, 2019 in the online journal </a:t>
            </a:r>
            <a:r>
              <a:rPr lang="en-US" sz="1600" dirty="0" err="1">
                <a:solidFill>
                  <a:srgbClr val="2A2A2A"/>
                </a:solidFill>
                <a:latin typeface="+mj-lt"/>
              </a:rPr>
              <a:t>Plos</a:t>
            </a:r>
            <a:r>
              <a:rPr lang="en-US" sz="1600" dirty="0">
                <a:solidFill>
                  <a:srgbClr val="2A2A2A"/>
                </a:solidFill>
                <a:latin typeface="+mj-lt"/>
              </a:rPr>
              <a:t> One</a:t>
            </a:r>
          </a:p>
          <a:p>
            <a:pPr marL="342900" indent="-342900">
              <a:buFont typeface="+mj-lt"/>
              <a:buAutoNum type="arabicPeriod"/>
            </a:pPr>
            <a:r>
              <a:rPr lang="en-US" sz="1600" dirty="0" err="1">
                <a:latin typeface="+mj-lt"/>
              </a:rPr>
              <a:t>Manker</a:t>
            </a:r>
            <a:r>
              <a:rPr lang="en-US" sz="1600" dirty="0">
                <a:latin typeface="+mj-lt"/>
              </a:rPr>
              <a:t>, J.P. &amp; Carter, Burt; Paleoecology and Paleogeography of an Extensive </a:t>
            </a:r>
            <a:r>
              <a:rPr lang="en-US" sz="1600" dirty="0" err="1">
                <a:latin typeface="+mj-lt"/>
              </a:rPr>
              <a:t>Rhodolith</a:t>
            </a:r>
            <a:r>
              <a:rPr lang="en-US" sz="1600" dirty="0">
                <a:latin typeface="+mj-lt"/>
              </a:rPr>
              <a:t> facies from the Lower Oligocene of South Georgia and North Florida; Society for Economic Paleontologists and Mineralogists (Now the Society for Sedimentary Geology) Palaios,Vol.2, pg. 181-188. 1987</a:t>
            </a:r>
          </a:p>
          <a:p>
            <a:pPr marL="342900" marR="0" lvl="0" indent="-342900">
              <a:lnSpc>
                <a:spcPct val="107000"/>
              </a:lnSpc>
              <a:spcBef>
                <a:spcPts val="0"/>
              </a:spcBef>
              <a:spcAft>
                <a:spcPts val="0"/>
              </a:spcAft>
              <a:buFont typeface="+mj-lt"/>
              <a:buAutoNum type="arabicPeriod"/>
              <a:tabLst>
                <a:tab pos="1432560" algn="l"/>
              </a:tabLst>
            </a:pPr>
            <a:r>
              <a:rPr lang="en-US" sz="1600" dirty="0" err="1">
                <a:latin typeface="+mj-lt"/>
                <a:ea typeface="Calibri" panose="020F0502020204030204" pitchFamily="34" charset="0"/>
                <a:cs typeface="Times New Roman" panose="02020603050405020304" pitchFamily="18" charset="0"/>
              </a:rPr>
              <a:t>Huddlestun</a:t>
            </a:r>
            <a:r>
              <a:rPr lang="en-US" sz="1600" dirty="0">
                <a:latin typeface="+mj-lt"/>
                <a:ea typeface="Calibri" panose="020F0502020204030204" pitchFamily="34" charset="0"/>
                <a:cs typeface="Times New Roman" panose="02020603050405020304" pitchFamily="18" charset="0"/>
              </a:rPr>
              <a:t>, Paul F. </a:t>
            </a:r>
            <a:r>
              <a:rPr lang="en-US" sz="1600" i="1" dirty="0">
                <a:latin typeface="+mj-lt"/>
                <a:ea typeface="Calibri" panose="020F0502020204030204" pitchFamily="34" charset="0"/>
                <a:cs typeface="Times New Roman" panose="02020603050405020304" pitchFamily="18" charset="0"/>
              </a:rPr>
              <a:t>The Oligocene, A Revision of the Lithostratigraphic Units of the Coastal Plain of Georgia</a:t>
            </a:r>
            <a:r>
              <a:rPr lang="en-US" sz="1600" dirty="0">
                <a:latin typeface="+mj-lt"/>
                <a:ea typeface="Calibri" panose="020F0502020204030204" pitchFamily="34" charset="0"/>
                <a:cs typeface="Times New Roman" panose="02020603050405020304" pitchFamily="18" charset="0"/>
              </a:rPr>
              <a:t>. Georgia Department of Natural Resources, Environmental Protection Division, Georgia Geologic Survey, Bulletin 105. 1993.</a:t>
            </a:r>
          </a:p>
          <a:p>
            <a:pPr marL="342900" marR="0" lvl="0" indent="-342900">
              <a:lnSpc>
                <a:spcPct val="107000"/>
              </a:lnSpc>
              <a:spcBef>
                <a:spcPts val="0"/>
              </a:spcBef>
              <a:spcAft>
                <a:spcPts val="0"/>
              </a:spcAft>
              <a:buFont typeface="+mj-lt"/>
              <a:buAutoNum type="arabicPeriod"/>
              <a:tabLst>
                <a:tab pos="1432560" algn="l"/>
              </a:tabLst>
            </a:pPr>
            <a:r>
              <a:rPr lang="en-US" sz="1600" dirty="0">
                <a:solidFill>
                  <a:srgbClr val="2A2A2A"/>
                </a:solidFill>
                <a:latin typeface="+mj-lt"/>
              </a:rPr>
              <a:t>Hulbert, Richard C., </a:t>
            </a:r>
            <a:r>
              <a:rPr lang="en-US" sz="1600" dirty="0" err="1">
                <a:solidFill>
                  <a:srgbClr val="2A2A2A"/>
                </a:solidFill>
                <a:latin typeface="+mj-lt"/>
              </a:rPr>
              <a:t>Petkewich</a:t>
            </a:r>
            <a:r>
              <a:rPr lang="en-US" sz="1600" dirty="0">
                <a:solidFill>
                  <a:srgbClr val="2A2A2A"/>
                </a:solidFill>
                <a:latin typeface="+mj-lt"/>
              </a:rPr>
              <a:t>, Richard M. Jr., Bishop, Gale A., </a:t>
            </a:r>
            <a:r>
              <a:rPr lang="en-US" sz="1600" dirty="0" err="1">
                <a:solidFill>
                  <a:srgbClr val="2A2A2A"/>
                </a:solidFill>
                <a:latin typeface="+mj-lt"/>
              </a:rPr>
              <a:t>Bukry</a:t>
            </a:r>
            <a:r>
              <a:rPr lang="en-US" sz="1600" dirty="0">
                <a:solidFill>
                  <a:srgbClr val="2A2A2A"/>
                </a:solidFill>
                <a:latin typeface="+mj-lt"/>
              </a:rPr>
              <a:t>, David and </a:t>
            </a:r>
            <a:r>
              <a:rPr lang="en-US" sz="1600" dirty="0" err="1">
                <a:solidFill>
                  <a:srgbClr val="2A2A2A"/>
                </a:solidFill>
                <a:latin typeface="+mj-lt"/>
              </a:rPr>
              <a:t>Aleshire</a:t>
            </a:r>
            <a:r>
              <a:rPr lang="en-US" sz="1600" dirty="0">
                <a:solidFill>
                  <a:srgbClr val="2A2A2A"/>
                </a:solidFill>
                <a:latin typeface="+mj-lt"/>
              </a:rPr>
              <a:t>, David P.; A New Middle Eocene Protocetid Whale (Mammalia: Cetacea: </a:t>
            </a:r>
            <a:r>
              <a:rPr lang="en-US" sz="1600" dirty="0" err="1">
                <a:solidFill>
                  <a:srgbClr val="2A2A2A"/>
                </a:solidFill>
                <a:latin typeface="+mj-lt"/>
              </a:rPr>
              <a:t>Archeoceti</a:t>
            </a:r>
            <a:r>
              <a:rPr lang="en-US" sz="1600" dirty="0">
                <a:solidFill>
                  <a:srgbClr val="2A2A2A"/>
                </a:solidFill>
                <a:latin typeface="+mj-lt"/>
              </a:rPr>
              <a:t>) and associated Biota From Georgia. Journal of Paleontology, Vol.72, No.5, 1998. The Paleontological Society</a:t>
            </a:r>
          </a:p>
          <a:p>
            <a:pPr marL="342900" marR="0" lvl="0" indent="-342900">
              <a:lnSpc>
                <a:spcPct val="107000"/>
              </a:lnSpc>
              <a:spcBef>
                <a:spcPts val="0"/>
              </a:spcBef>
              <a:spcAft>
                <a:spcPts val="0"/>
              </a:spcAft>
              <a:buFont typeface="+mj-lt"/>
              <a:buAutoNum type="arabicPeriod"/>
              <a:tabLst>
                <a:tab pos="1432560" algn="l"/>
              </a:tabLst>
            </a:pPr>
            <a:r>
              <a:rPr lang="en-US" dirty="0" err="1"/>
              <a:t>Uhen</a:t>
            </a:r>
            <a:r>
              <a:rPr lang="en-US" dirty="0"/>
              <a:t>, Mark D.; New Protocetid Whales from Alabama and Mississippi, and a New Cetacean Clade, </a:t>
            </a:r>
            <a:r>
              <a:rPr lang="en-US" dirty="0" err="1"/>
              <a:t>Pelagiceti</a:t>
            </a:r>
            <a:r>
              <a:rPr lang="en-US" dirty="0"/>
              <a:t>. Journal of Vertebrate Paleontology. Vol. 28, No.3, September 2008, Society of Vertebrate Paleontology.</a:t>
            </a:r>
            <a:endParaRPr lang="en-US" sz="1600" dirty="0">
              <a:latin typeface="+mj-lt"/>
              <a:ea typeface="Calibri" panose="020F0502020204030204" pitchFamily="34" charset="0"/>
              <a:cs typeface="Times New Roman" panose="02020603050405020304" pitchFamily="18"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283091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E0A10F-05C5-458A-AC4E-6B38E0BC4A12}"/>
              </a:ext>
            </a:extLst>
          </p:cNvPr>
          <p:cNvSpPr txBox="1"/>
          <p:nvPr/>
        </p:nvSpPr>
        <p:spPr>
          <a:xfrm>
            <a:off x="136196" y="267068"/>
            <a:ext cx="11888105" cy="646331"/>
          </a:xfrm>
          <a:prstGeom prst="rect">
            <a:avLst/>
          </a:prstGeom>
          <a:solidFill>
            <a:schemeClr val="bg2"/>
          </a:solidFill>
          <a:ln w="25400">
            <a:solidFill>
              <a:schemeClr val="tx1"/>
            </a:solidFill>
          </a:ln>
        </p:spPr>
        <p:txBody>
          <a:bodyPr wrap="square" rtlCol="0">
            <a:spAutoFit/>
          </a:bodyPr>
          <a:lstStyle/>
          <a:p>
            <a:r>
              <a:rPr lang="en-US" sz="3600" b="1" dirty="0"/>
              <a:t>The Whales of Houston County; Georgia</a:t>
            </a:r>
          </a:p>
        </p:txBody>
      </p:sp>
      <p:pic>
        <p:nvPicPr>
          <p:cNvPr id="4" name="Picture 3" descr="A picture containing group&#10;&#10;Description automatically generated">
            <a:extLst>
              <a:ext uri="{FF2B5EF4-FFF2-40B4-BE49-F238E27FC236}">
                <a16:creationId xmlns:a16="http://schemas.microsoft.com/office/drawing/2014/main" id="{0293C669-541B-484C-8F1A-B875BC221EEA}"/>
              </a:ext>
            </a:extLst>
          </p:cNvPr>
          <p:cNvPicPr>
            <a:picLocks noChangeAspect="1"/>
          </p:cNvPicPr>
          <p:nvPr/>
        </p:nvPicPr>
        <p:blipFill rotWithShape="1">
          <a:blip r:embed="rId2">
            <a:extLst>
              <a:ext uri="{28A0092B-C50C-407E-A947-70E740481C1C}">
                <a14:useLocalDpi xmlns:a14="http://schemas.microsoft.com/office/drawing/2010/main" val="0"/>
              </a:ext>
            </a:extLst>
          </a:blip>
          <a:srcRect t="3024" b="20825"/>
          <a:stretch/>
        </p:blipFill>
        <p:spPr>
          <a:xfrm>
            <a:off x="179177" y="1101211"/>
            <a:ext cx="3825420" cy="4644517"/>
          </a:xfrm>
          <a:prstGeom prst="rect">
            <a:avLst/>
          </a:prstGeom>
          <a:ln w="12700">
            <a:solidFill>
              <a:schemeClr val="tx1"/>
            </a:solidFill>
          </a:ln>
        </p:spPr>
      </p:pic>
      <p:pic>
        <p:nvPicPr>
          <p:cNvPr id="6" name="Picture 5" descr="A picture containing drawing&#10;&#10;Description automatically generated">
            <a:extLst>
              <a:ext uri="{FF2B5EF4-FFF2-40B4-BE49-F238E27FC236}">
                <a16:creationId xmlns:a16="http://schemas.microsoft.com/office/drawing/2014/main" id="{95D6BEE2-E05C-4555-81EF-EAC5234F9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7520" y="93895"/>
            <a:ext cx="1008693" cy="1133361"/>
          </a:xfrm>
          <a:prstGeom prst="rect">
            <a:avLst/>
          </a:prstGeom>
        </p:spPr>
      </p:pic>
      <p:sp>
        <p:nvSpPr>
          <p:cNvPr id="3" name="TextBox 2">
            <a:extLst>
              <a:ext uri="{FF2B5EF4-FFF2-40B4-BE49-F238E27FC236}">
                <a16:creationId xmlns:a16="http://schemas.microsoft.com/office/drawing/2014/main" id="{EE11A37D-783E-4356-BE54-05E6F0AA8132}"/>
              </a:ext>
            </a:extLst>
          </p:cNvPr>
          <p:cNvSpPr txBox="1"/>
          <p:nvPr/>
        </p:nvSpPr>
        <p:spPr>
          <a:xfrm>
            <a:off x="4114983" y="1046632"/>
            <a:ext cx="3930533" cy="4093428"/>
          </a:xfrm>
          <a:prstGeom prst="rect">
            <a:avLst/>
          </a:prstGeom>
          <a:solidFill>
            <a:schemeClr val="accent2">
              <a:lumMod val="20000"/>
              <a:lumOff val="80000"/>
            </a:schemeClr>
          </a:solidFill>
          <a:ln w="12700">
            <a:solidFill>
              <a:schemeClr val="accent1"/>
            </a:solidFill>
          </a:ln>
        </p:spPr>
        <p:txBody>
          <a:bodyPr wrap="square" rtlCol="0">
            <a:spAutoFit/>
          </a:bodyPr>
          <a:lstStyle/>
          <a:p>
            <a:r>
              <a:rPr lang="en-US" sz="2000" dirty="0">
                <a:latin typeface="+mj-lt"/>
              </a:rPr>
              <a:t>In September of 1932 workers in a Houston County limestone mine discovered a 35-million-year-old </a:t>
            </a:r>
            <a:r>
              <a:rPr lang="en-US" sz="2000" i="1" dirty="0" err="1">
                <a:latin typeface="+mj-lt"/>
              </a:rPr>
              <a:t>Basilosauris</a:t>
            </a:r>
            <a:r>
              <a:rPr lang="en-US" sz="2000" i="1" dirty="0">
                <a:latin typeface="+mj-lt"/>
              </a:rPr>
              <a:t> </a:t>
            </a:r>
            <a:r>
              <a:rPr lang="en-US" sz="2000" i="1" dirty="0" err="1">
                <a:latin typeface="+mj-lt"/>
              </a:rPr>
              <a:t>cetoides</a:t>
            </a:r>
            <a:r>
              <a:rPr lang="en-US" sz="2000" i="1" dirty="0">
                <a:latin typeface="+mj-lt"/>
              </a:rPr>
              <a:t> </a:t>
            </a:r>
            <a:r>
              <a:rPr lang="en-US" sz="2000" dirty="0">
                <a:latin typeface="+mj-lt"/>
              </a:rPr>
              <a:t>whale in the cliff walls.</a:t>
            </a:r>
          </a:p>
          <a:p>
            <a:endParaRPr lang="en-US" sz="1000" dirty="0">
              <a:latin typeface="+mj-lt"/>
            </a:endParaRPr>
          </a:p>
          <a:p>
            <a:r>
              <a:rPr lang="en-US" sz="2000" i="1" dirty="0" err="1">
                <a:solidFill>
                  <a:srgbClr val="2A2A2A"/>
                </a:solidFill>
                <a:latin typeface="+mj-lt"/>
              </a:rPr>
              <a:t>Basilosaurus</a:t>
            </a:r>
            <a:r>
              <a:rPr lang="en-US" sz="2000" i="1" dirty="0">
                <a:solidFill>
                  <a:srgbClr val="2A2A2A"/>
                </a:solidFill>
                <a:latin typeface="+mj-lt"/>
              </a:rPr>
              <a:t> </a:t>
            </a:r>
            <a:r>
              <a:rPr lang="en-US" sz="2000" i="1" dirty="0" err="1">
                <a:solidFill>
                  <a:srgbClr val="2A2A2A"/>
                </a:solidFill>
                <a:latin typeface="+mj-lt"/>
              </a:rPr>
              <a:t>cetoides</a:t>
            </a:r>
            <a:r>
              <a:rPr lang="en-US" sz="2000" i="1" dirty="0">
                <a:solidFill>
                  <a:srgbClr val="2A2A2A"/>
                </a:solidFill>
                <a:latin typeface="+mj-lt"/>
              </a:rPr>
              <a:t> </a:t>
            </a:r>
            <a:r>
              <a:rPr lang="en-US" sz="2000" dirty="0">
                <a:solidFill>
                  <a:srgbClr val="2A2A2A"/>
                </a:solidFill>
                <a:latin typeface="+mj-lt"/>
              </a:rPr>
              <a:t>was the first great whale species and  ranged from 15m to 20m (49 to 66 feet).</a:t>
            </a:r>
          </a:p>
          <a:p>
            <a:endParaRPr lang="en-US" sz="1000" dirty="0"/>
          </a:p>
          <a:p>
            <a:r>
              <a:rPr lang="en-US" sz="2000" dirty="0">
                <a:solidFill>
                  <a:srgbClr val="2A2A2A"/>
                </a:solidFill>
                <a:latin typeface="+mj-lt"/>
              </a:rPr>
              <a:t>Professor Leon P. Smith of Wesleyan College was contacted, and he recovered the material.</a:t>
            </a:r>
          </a:p>
        </p:txBody>
      </p:sp>
      <p:pic>
        <p:nvPicPr>
          <p:cNvPr id="7" name="Picture 6" descr="A picture containing drawing&#10;&#10;Description automatically generated">
            <a:extLst>
              <a:ext uri="{FF2B5EF4-FFF2-40B4-BE49-F238E27FC236}">
                <a16:creationId xmlns:a16="http://schemas.microsoft.com/office/drawing/2014/main" id="{9F7DF9A0-8BB4-4A11-91D3-4F8D94CA5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405" y="1350689"/>
            <a:ext cx="3851084" cy="3851084"/>
          </a:xfrm>
          <a:prstGeom prst="rect">
            <a:avLst/>
          </a:prstGeom>
          <a:noFill/>
          <a:ln w="12700">
            <a:solidFill>
              <a:schemeClr val="tx1"/>
            </a:solidFill>
          </a:ln>
        </p:spPr>
      </p:pic>
      <p:sp>
        <p:nvSpPr>
          <p:cNvPr id="8" name="Rectangle 7">
            <a:extLst>
              <a:ext uri="{FF2B5EF4-FFF2-40B4-BE49-F238E27FC236}">
                <a16:creationId xmlns:a16="http://schemas.microsoft.com/office/drawing/2014/main" id="{CC4710BE-82D2-47E0-AB04-57111A91A420}"/>
              </a:ext>
            </a:extLst>
          </p:cNvPr>
          <p:cNvSpPr/>
          <p:nvPr/>
        </p:nvSpPr>
        <p:spPr>
          <a:xfrm>
            <a:off x="4114983" y="5325206"/>
            <a:ext cx="7910678" cy="1323439"/>
          </a:xfrm>
          <a:prstGeom prst="rect">
            <a:avLst/>
          </a:prstGeom>
          <a:solidFill>
            <a:schemeClr val="accent2">
              <a:lumMod val="20000"/>
              <a:lumOff val="80000"/>
            </a:schemeClr>
          </a:solidFill>
          <a:ln w="12700">
            <a:solidFill>
              <a:schemeClr val="accent1"/>
            </a:solidFill>
          </a:ln>
        </p:spPr>
        <p:txBody>
          <a:bodyPr wrap="square">
            <a:spAutoFit/>
          </a:bodyPr>
          <a:lstStyle/>
          <a:p>
            <a:pPr lvl="0"/>
            <a:r>
              <a:rPr lang="en-US" sz="2000" dirty="0">
                <a:solidFill>
                  <a:srgbClr val="000000"/>
                </a:solidFill>
              </a:rPr>
              <a:t>Smith recovered 23 vertebrae, several head bones, two large pieces of mandibles with teeth and a large box full of partial rib bones; the Houston Home Journal and Macon Telegraph both reported on Smith’s work. </a:t>
            </a:r>
          </a:p>
        </p:txBody>
      </p:sp>
      <p:sp>
        <p:nvSpPr>
          <p:cNvPr id="10" name="Rectangle 9">
            <a:extLst>
              <a:ext uri="{FF2B5EF4-FFF2-40B4-BE49-F238E27FC236}">
                <a16:creationId xmlns:a16="http://schemas.microsoft.com/office/drawing/2014/main" id="{4768338E-FFDE-4E4A-8F9A-72999327C2D2}"/>
              </a:ext>
            </a:extLst>
          </p:cNvPr>
          <p:cNvSpPr/>
          <p:nvPr/>
        </p:nvSpPr>
        <p:spPr>
          <a:xfrm>
            <a:off x="179177" y="5907797"/>
            <a:ext cx="3825420" cy="606128"/>
          </a:xfrm>
          <a:prstGeom prst="rect">
            <a:avLst/>
          </a:prstGeom>
        </p:spPr>
        <p:txBody>
          <a:bodyPr wrap="square">
            <a:spAutoFit/>
          </a:bodyPr>
          <a:lstStyle/>
          <a:p>
            <a:pPr algn="ctr">
              <a:lnSpc>
                <a:spcPct val="107000"/>
              </a:lnSpc>
              <a:tabLst>
                <a:tab pos="236220" algn="l"/>
                <a:tab pos="1432560" algn="l"/>
              </a:tabLst>
            </a:pPr>
            <a:r>
              <a:rPr lang="en-US" sz="1600" i="1" dirty="0">
                <a:solidFill>
                  <a:srgbClr val="000000"/>
                </a:solidFill>
                <a:latin typeface="Georgia" panose="02040502050405020303" pitchFamily="18" charset="0"/>
              </a:rPr>
              <a:t>Source; A</a:t>
            </a:r>
            <a:r>
              <a:rPr lang="en-US" sz="1600" dirty="0">
                <a:solidFill>
                  <a:srgbClr val="000000"/>
                </a:solidFill>
                <a:latin typeface="Georgia" panose="02040502050405020303" pitchFamily="18" charset="0"/>
              </a:rPr>
              <a:t> </a:t>
            </a:r>
            <a:r>
              <a:rPr lang="en-US" sz="1600" i="1" dirty="0">
                <a:solidFill>
                  <a:srgbClr val="000000"/>
                </a:solidFill>
                <a:latin typeface="Georgia" panose="02040502050405020303" pitchFamily="18" charset="0"/>
              </a:rPr>
              <a:t>Review</a:t>
            </a:r>
            <a:r>
              <a:rPr lang="en-US" sz="1600" dirty="0">
                <a:solidFill>
                  <a:srgbClr val="000000"/>
                </a:solidFill>
                <a:latin typeface="Georgia" panose="02040502050405020303" pitchFamily="18" charset="0"/>
              </a:rPr>
              <a:t> </a:t>
            </a:r>
            <a:r>
              <a:rPr lang="en-US" sz="1600" i="1" dirty="0">
                <a:solidFill>
                  <a:srgbClr val="000000"/>
                </a:solidFill>
                <a:latin typeface="Georgia" panose="02040502050405020303" pitchFamily="18" charset="0"/>
              </a:rPr>
              <a:t>of </a:t>
            </a:r>
            <a:r>
              <a:rPr lang="en-US" sz="1600" i="1" dirty="0" err="1">
                <a:solidFill>
                  <a:srgbClr val="000000"/>
                </a:solidFill>
                <a:latin typeface="Georgia" panose="02040502050405020303" pitchFamily="18" charset="0"/>
              </a:rPr>
              <a:t>Archaeoceti</a:t>
            </a:r>
            <a:r>
              <a:rPr lang="en-US" sz="1600" i="1" dirty="0">
                <a:solidFill>
                  <a:srgbClr val="000000"/>
                </a:solidFill>
                <a:latin typeface="Georgia" panose="02040502050405020303"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tabLst>
                <a:tab pos="236220" algn="l"/>
                <a:tab pos="1432560" algn="l"/>
              </a:tabLst>
            </a:pPr>
            <a:r>
              <a:rPr lang="en-US" sz="1600" dirty="0">
                <a:solidFill>
                  <a:srgbClr val="000000"/>
                </a:solidFill>
                <a:latin typeface="Georgia" panose="02040502050405020303" pitchFamily="18" charset="0"/>
              </a:rPr>
              <a:t>Remington Kellogg, 1936</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04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small, holding, piece&#10;&#10;Description automatically generated">
            <a:extLst>
              <a:ext uri="{FF2B5EF4-FFF2-40B4-BE49-F238E27FC236}">
                <a16:creationId xmlns:a16="http://schemas.microsoft.com/office/drawing/2014/main" id="{44A0AB23-BE58-49E4-AF70-854881889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72" y="79792"/>
            <a:ext cx="3770242" cy="3307448"/>
          </a:xfrm>
          <a:prstGeom prst="rect">
            <a:avLst/>
          </a:prstGeom>
          <a:ln w="12700">
            <a:solidFill>
              <a:schemeClr val="tx1"/>
            </a:solidFill>
          </a:ln>
        </p:spPr>
      </p:pic>
      <p:sp>
        <p:nvSpPr>
          <p:cNvPr id="2" name="Rectangle 1">
            <a:extLst>
              <a:ext uri="{FF2B5EF4-FFF2-40B4-BE49-F238E27FC236}">
                <a16:creationId xmlns:a16="http://schemas.microsoft.com/office/drawing/2014/main" id="{8F7F9DDA-ECBF-4B7C-B2FE-3D161BA5942E}"/>
              </a:ext>
            </a:extLst>
          </p:cNvPr>
          <p:cNvSpPr/>
          <p:nvPr/>
        </p:nvSpPr>
        <p:spPr>
          <a:xfrm>
            <a:off x="171772" y="3470760"/>
            <a:ext cx="5588948" cy="3139321"/>
          </a:xfrm>
          <a:prstGeom prst="rect">
            <a:avLst/>
          </a:prstGeom>
          <a:solidFill>
            <a:schemeClr val="accent2">
              <a:lumMod val="20000"/>
              <a:lumOff val="80000"/>
            </a:schemeClr>
          </a:solidFill>
          <a:ln w="12700">
            <a:solidFill>
              <a:schemeClr val="tx1"/>
            </a:solidFill>
          </a:ln>
        </p:spPr>
        <p:txBody>
          <a:bodyPr wrap="square">
            <a:spAutoFit/>
          </a:bodyPr>
          <a:lstStyle/>
          <a:p>
            <a:r>
              <a:rPr lang="en-US" dirty="0">
                <a:solidFill>
                  <a:srgbClr val="000000"/>
                </a:solidFill>
                <a:latin typeface="Georgia" panose="02040502050405020303" pitchFamily="18" charset="0"/>
              </a:rPr>
              <a:t>The specimens ended-up being donated to the Smithsonian National Museum of Natural History.</a:t>
            </a:r>
          </a:p>
          <a:p>
            <a:endParaRPr lang="en-US" dirty="0">
              <a:solidFill>
                <a:srgbClr val="000000"/>
              </a:solidFill>
              <a:latin typeface="Georgia" panose="02040502050405020303" pitchFamily="18" charset="0"/>
            </a:endParaRPr>
          </a:p>
          <a:p>
            <a:r>
              <a:rPr lang="en-US" dirty="0">
                <a:solidFill>
                  <a:srgbClr val="000000"/>
                </a:solidFill>
                <a:latin typeface="Georgia" panose="02040502050405020303" pitchFamily="18" charset="0"/>
              </a:rPr>
              <a:t>The Houston County specimens became part of Remington Kellogg’s famous 1936 study of whale evolution; </a:t>
            </a:r>
            <a:r>
              <a:rPr lang="en-US" i="1" dirty="0"/>
              <a:t>“A</a:t>
            </a:r>
            <a:r>
              <a:rPr lang="en-US" dirty="0"/>
              <a:t> </a:t>
            </a:r>
            <a:r>
              <a:rPr lang="en-US" i="1" dirty="0"/>
              <a:t>Review</a:t>
            </a:r>
            <a:r>
              <a:rPr lang="en-US" dirty="0"/>
              <a:t> </a:t>
            </a:r>
            <a:r>
              <a:rPr lang="en-US" i="1" dirty="0"/>
              <a:t>of</a:t>
            </a:r>
            <a:r>
              <a:rPr lang="en-US" dirty="0"/>
              <a:t> </a:t>
            </a:r>
            <a:r>
              <a:rPr lang="en-US" i="1" dirty="0" err="1"/>
              <a:t>Archaeoceti</a:t>
            </a:r>
            <a:r>
              <a:rPr lang="en-US" i="1" dirty="0"/>
              <a:t>”.</a:t>
            </a:r>
            <a:r>
              <a:rPr lang="en-US" dirty="0">
                <a:solidFill>
                  <a:srgbClr val="000000"/>
                </a:solidFill>
                <a:latin typeface="Georgia" panose="02040502050405020303" pitchFamily="18" charset="0"/>
              </a:rPr>
              <a:t> </a:t>
            </a:r>
          </a:p>
          <a:p>
            <a:endParaRPr lang="en-US" dirty="0">
              <a:solidFill>
                <a:srgbClr val="000000"/>
              </a:solidFill>
              <a:latin typeface="Georgia" panose="02040502050405020303" pitchFamily="18" charset="0"/>
            </a:endParaRPr>
          </a:p>
          <a:p>
            <a:r>
              <a:rPr lang="en-US" dirty="0">
                <a:solidFill>
                  <a:srgbClr val="000000"/>
                </a:solidFill>
                <a:latin typeface="Georgia" panose="02040502050405020303" pitchFamily="18" charset="0"/>
              </a:rPr>
              <a:t>They were finally included in the reconstruction of the whale shown to the right and even today they grace the Hall of Oceans in the Smithsonian National Museum of Natural History. </a:t>
            </a:r>
          </a:p>
        </p:txBody>
      </p:sp>
      <p:pic>
        <p:nvPicPr>
          <p:cNvPr id="4" name="Picture 3" descr="A drawing of a face&#10;&#10;Description automatically generated">
            <a:extLst>
              <a:ext uri="{FF2B5EF4-FFF2-40B4-BE49-F238E27FC236}">
                <a16:creationId xmlns:a16="http://schemas.microsoft.com/office/drawing/2014/main" id="{18C19B63-2AF9-4B32-A672-3D2C83EE5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406" y="1911664"/>
            <a:ext cx="1263284" cy="1414983"/>
          </a:xfrm>
          <a:prstGeom prst="rect">
            <a:avLst/>
          </a:prstGeom>
        </p:spPr>
      </p:pic>
      <p:pic>
        <p:nvPicPr>
          <p:cNvPr id="6" name="Picture 5" descr="A picture containing sitting, table, blue, large&#10;&#10;Description automatically generated">
            <a:extLst>
              <a:ext uri="{FF2B5EF4-FFF2-40B4-BE49-F238E27FC236}">
                <a16:creationId xmlns:a16="http://schemas.microsoft.com/office/drawing/2014/main" id="{F174A76B-31C8-4300-9178-5AC89AAF5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512" y="1911664"/>
            <a:ext cx="6121716" cy="4698417"/>
          </a:xfrm>
          <a:prstGeom prst="rect">
            <a:avLst/>
          </a:prstGeom>
          <a:ln w="12700">
            <a:solidFill>
              <a:schemeClr val="tx1"/>
            </a:solidFill>
          </a:ln>
        </p:spPr>
      </p:pic>
      <p:sp>
        <p:nvSpPr>
          <p:cNvPr id="8" name="Rectangle 7">
            <a:extLst>
              <a:ext uri="{FF2B5EF4-FFF2-40B4-BE49-F238E27FC236}">
                <a16:creationId xmlns:a16="http://schemas.microsoft.com/office/drawing/2014/main" id="{0F19C769-7243-4CCE-BCEB-7B539E739E26}"/>
              </a:ext>
            </a:extLst>
          </p:cNvPr>
          <p:cNvSpPr/>
          <p:nvPr/>
        </p:nvSpPr>
        <p:spPr>
          <a:xfrm>
            <a:off x="4076812" y="76378"/>
            <a:ext cx="7943416" cy="1569660"/>
          </a:xfrm>
          <a:prstGeom prst="rect">
            <a:avLst/>
          </a:prstGeom>
          <a:solidFill>
            <a:schemeClr val="accent3">
              <a:lumMod val="40000"/>
              <a:lumOff val="60000"/>
            </a:schemeClr>
          </a:solidFill>
          <a:ln w="25400">
            <a:solidFill>
              <a:schemeClr val="tx1"/>
            </a:solidFill>
          </a:ln>
        </p:spPr>
        <p:txBody>
          <a:bodyPr wrap="square">
            <a:spAutoFit/>
          </a:bodyPr>
          <a:lstStyle/>
          <a:p>
            <a:pPr lvl="0" algn="r"/>
            <a:r>
              <a:rPr lang="en-US" sz="2400" b="1" dirty="0">
                <a:solidFill>
                  <a:srgbClr val="000000"/>
                </a:solidFill>
                <a:latin typeface="Georgia" panose="02040502050405020303" pitchFamily="18" charset="0"/>
              </a:rPr>
              <a:t>Neither Houston County Public Schools </a:t>
            </a:r>
          </a:p>
          <a:p>
            <a:pPr lvl="0" algn="r"/>
            <a:r>
              <a:rPr lang="en-US" sz="2400" b="1" dirty="0">
                <a:solidFill>
                  <a:srgbClr val="000000"/>
                </a:solidFill>
                <a:latin typeface="Georgia" panose="02040502050405020303" pitchFamily="18" charset="0"/>
              </a:rPr>
              <a:t>nor Wesleyan College </a:t>
            </a:r>
          </a:p>
          <a:p>
            <a:pPr lvl="0" algn="r"/>
            <a:r>
              <a:rPr lang="en-US" sz="2400" b="1" dirty="0">
                <a:solidFill>
                  <a:srgbClr val="000000"/>
                </a:solidFill>
                <a:latin typeface="Georgia" panose="02040502050405020303" pitchFamily="18" charset="0"/>
              </a:rPr>
              <a:t>preserve this record in their current curriculum, nor seem aware of this local history.</a:t>
            </a:r>
          </a:p>
        </p:txBody>
      </p:sp>
    </p:spTree>
    <p:extLst>
      <p:ext uri="{BB962C8B-B14F-4D97-AF65-F5344CB8AC3E}">
        <p14:creationId xmlns:p14="http://schemas.microsoft.com/office/powerpoint/2010/main" val="17047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6F931EAA-D56D-44C0-A288-080A2A15DDCD}"/>
              </a:ext>
            </a:extLst>
          </p:cNvPr>
          <p:cNvPicPr>
            <a:picLocks noChangeAspect="1"/>
          </p:cNvPicPr>
          <p:nvPr/>
        </p:nvPicPr>
        <p:blipFill rotWithShape="1">
          <a:blip r:embed="rId2">
            <a:extLst>
              <a:ext uri="{28A0092B-C50C-407E-A947-70E740481C1C}">
                <a14:useLocalDpi xmlns:a14="http://schemas.microsoft.com/office/drawing/2010/main" val="0"/>
              </a:ext>
            </a:extLst>
          </a:blip>
          <a:srcRect l="15158" r="14366" b="34734"/>
          <a:stretch/>
        </p:blipFill>
        <p:spPr>
          <a:xfrm>
            <a:off x="88489" y="1865646"/>
            <a:ext cx="6672327" cy="2135083"/>
          </a:xfrm>
          <a:prstGeom prst="rect">
            <a:avLst/>
          </a:prstGeom>
          <a:ln w="12700">
            <a:solidFill>
              <a:schemeClr val="tx1"/>
            </a:solidFill>
          </a:ln>
        </p:spPr>
      </p:pic>
      <p:sp>
        <p:nvSpPr>
          <p:cNvPr id="9" name="TextBox 8">
            <a:extLst>
              <a:ext uri="{FF2B5EF4-FFF2-40B4-BE49-F238E27FC236}">
                <a16:creationId xmlns:a16="http://schemas.microsoft.com/office/drawing/2014/main" id="{D16D646D-641F-4742-A9C1-FC8069AAECBE}"/>
              </a:ext>
            </a:extLst>
          </p:cNvPr>
          <p:cNvSpPr txBox="1"/>
          <p:nvPr/>
        </p:nvSpPr>
        <p:spPr>
          <a:xfrm>
            <a:off x="1692843" y="163000"/>
            <a:ext cx="5067973" cy="1569660"/>
          </a:xfrm>
          <a:prstGeom prst="rect">
            <a:avLst/>
          </a:prstGeom>
          <a:solidFill>
            <a:schemeClr val="bg2"/>
          </a:solidFill>
          <a:ln w="25400">
            <a:solidFill>
              <a:schemeClr val="tx1"/>
            </a:solidFill>
          </a:ln>
        </p:spPr>
        <p:txBody>
          <a:bodyPr wrap="square" rtlCol="0">
            <a:spAutoFit/>
          </a:bodyPr>
          <a:lstStyle/>
          <a:p>
            <a:pPr algn="ctr"/>
            <a:r>
              <a:rPr lang="en-US" sz="3200" dirty="0"/>
              <a:t>The 1932 report is not </a:t>
            </a:r>
          </a:p>
          <a:p>
            <a:pPr algn="ctr"/>
            <a:r>
              <a:rPr lang="en-US" sz="3200" dirty="0"/>
              <a:t>Houston County’s </a:t>
            </a:r>
          </a:p>
          <a:p>
            <a:pPr algn="ctr"/>
            <a:r>
              <a:rPr lang="en-US" sz="3200" dirty="0"/>
              <a:t>oldest whale discovery. </a:t>
            </a:r>
          </a:p>
        </p:txBody>
      </p:sp>
      <p:sp>
        <p:nvSpPr>
          <p:cNvPr id="10" name="Rectangle 9">
            <a:extLst>
              <a:ext uri="{FF2B5EF4-FFF2-40B4-BE49-F238E27FC236}">
                <a16:creationId xmlns:a16="http://schemas.microsoft.com/office/drawing/2014/main" id="{907AF589-7BB2-4B07-B3AA-241FAA40BFD6}"/>
              </a:ext>
            </a:extLst>
          </p:cNvPr>
          <p:cNvSpPr/>
          <p:nvPr/>
        </p:nvSpPr>
        <p:spPr>
          <a:xfrm>
            <a:off x="6925631" y="169272"/>
            <a:ext cx="5088830" cy="3693319"/>
          </a:xfrm>
          <a:prstGeom prst="rect">
            <a:avLst/>
          </a:prstGeom>
          <a:solidFill>
            <a:schemeClr val="accent2">
              <a:lumMod val="20000"/>
              <a:lumOff val="80000"/>
            </a:schemeClr>
          </a:solidFill>
          <a:ln w="12700">
            <a:solidFill>
              <a:schemeClr val="tx1"/>
            </a:solidFill>
          </a:ln>
        </p:spPr>
        <p:txBody>
          <a:bodyPr wrap="square">
            <a:spAutoFit/>
          </a:bodyPr>
          <a:lstStyle/>
          <a:p>
            <a:pPr lvl="0"/>
            <a:endParaRPr lang="en-US" dirty="0">
              <a:solidFill>
                <a:prstClr val="black"/>
              </a:solidFill>
            </a:endParaRPr>
          </a:p>
          <a:p>
            <a:pPr lvl="0"/>
            <a:r>
              <a:rPr lang="en-US" dirty="0">
                <a:solidFill>
                  <a:prstClr val="black"/>
                </a:solidFill>
              </a:rPr>
              <a:t>In 1911 researchers Veatch &amp; Stephenson</a:t>
            </a:r>
          </a:p>
          <a:p>
            <a:pPr lvl="0"/>
            <a:r>
              <a:rPr lang="en-US" dirty="0">
                <a:solidFill>
                  <a:prstClr val="black"/>
                </a:solidFill>
              </a:rPr>
              <a:t>reported a </a:t>
            </a:r>
            <a:r>
              <a:rPr lang="en-US" i="1" dirty="0" err="1">
                <a:solidFill>
                  <a:prstClr val="black"/>
                </a:solidFill>
              </a:rPr>
              <a:t>Basilosurus</a:t>
            </a:r>
            <a:r>
              <a:rPr lang="en-US" i="1" dirty="0">
                <a:solidFill>
                  <a:prstClr val="black"/>
                </a:solidFill>
              </a:rPr>
              <a:t> </a:t>
            </a:r>
            <a:r>
              <a:rPr lang="en-US" i="1" dirty="0" err="1">
                <a:solidFill>
                  <a:prstClr val="black"/>
                </a:solidFill>
              </a:rPr>
              <a:t>macrospondylus</a:t>
            </a:r>
            <a:r>
              <a:rPr lang="en-US" dirty="0">
                <a:solidFill>
                  <a:prstClr val="black"/>
                </a:solidFill>
              </a:rPr>
              <a:t> (later re-assigned as </a:t>
            </a:r>
            <a:r>
              <a:rPr lang="en-US" i="1" dirty="0" err="1">
                <a:solidFill>
                  <a:prstClr val="black"/>
                </a:solidFill>
              </a:rPr>
              <a:t>Basilosaurus</a:t>
            </a:r>
            <a:r>
              <a:rPr lang="en-US" i="1" dirty="0">
                <a:solidFill>
                  <a:prstClr val="black"/>
                </a:solidFill>
              </a:rPr>
              <a:t> </a:t>
            </a:r>
            <a:r>
              <a:rPr lang="en-US" i="1" dirty="0" err="1">
                <a:solidFill>
                  <a:prstClr val="black"/>
                </a:solidFill>
              </a:rPr>
              <a:t>cetoides</a:t>
            </a:r>
            <a:r>
              <a:rPr lang="en-US" dirty="0">
                <a:solidFill>
                  <a:prstClr val="black"/>
                </a:solidFill>
              </a:rPr>
              <a:t>) from Bonaire, Georgia; also in Houston County.</a:t>
            </a:r>
          </a:p>
          <a:p>
            <a:pPr lvl="0"/>
            <a:endParaRPr lang="en-US" dirty="0">
              <a:solidFill>
                <a:prstClr val="black"/>
              </a:solidFill>
            </a:endParaRPr>
          </a:p>
          <a:p>
            <a:pPr lvl="0"/>
            <a:r>
              <a:rPr lang="en-US" dirty="0">
                <a:solidFill>
                  <a:prstClr val="black"/>
                </a:solidFill>
              </a:rPr>
              <a:t>This is another individual of the same the same species, same approximate age, in the same </a:t>
            </a:r>
            <a:r>
              <a:rPr lang="en-US" dirty="0" err="1">
                <a:solidFill>
                  <a:prstClr val="black"/>
                </a:solidFill>
              </a:rPr>
              <a:t>Tivola</a:t>
            </a:r>
            <a:r>
              <a:rPr lang="en-US" dirty="0">
                <a:solidFill>
                  <a:prstClr val="black"/>
                </a:solidFill>
              </a:rPr>
              <a:t> limestone.</a:t>
            </a:r>
          </a:p>
          <a:p>
            <a:pPr lvl="0"/>
            <a:endParaRPr lang="en-US" dirty="0">
              <a:solidFill>
                <a:prstClr val="black"/>
              </a:solidFill>
            </a:endParaRPr>
          </a:p>
          <a:p>
            <a:pPr lvl="0"/>
            <a:r>
              <a:rPr lang="en-US" dirty="0">
                <a:solidFill>
                  <a:prstClr val="black"/>
                </a:solidFill>
              </a:rPr>
              <a:t>This is just north of the modern intersection of Hwy 247 &amp; Hwy 96.</a:t>
            </a:r>
          </a:p>
          <a:p>
            <a:pPr lvl="0"/>
            <a:endParaRPr lang="en-US" dirty="0">
              <a:solidFill>
                <a:prstClr val="black"/>
              </a:solidFill>
            </a:endParaRPr>
          </a:p>
        </p:txBody>
      </p:sp>
      <p:pic>
        <p:nvPicPr>
          <p:cNvPr id="3" name="Picture 2" descr="A drawing of a face&#10;&#10;Description automatically generated">
            <a:extLst>
              <a:ext uri="{FF2B5EF4-FFF2-40B4-BE49-F238E27FC236}">
                <a16:creationId xmlns:a16="http://schemas.microsoft.com/office/drawing/2014/main" id="{5201774F-D952-48B8-AEAB-DDBB2635C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09" y="289714"/>
            <a:ext cx="1175119" cy="1316231"/>
          </a:xfrm>
          <a:prstGeom prst="rect">
            <a:avLst/>
          </a:prstGeom>
        </p:spPr>
      </p:pic>
      <p:sp>
        <p:nvSpPr>
          <p:cNvPr id="6" name="Arrow: Down 5">
            <a:extLst>
              <a:ext uri="{FF2B5EF4-FFF2-40B4-BE49-F238E27FC236}">
                <a16:creationId xmlns:a16="http://schemas.microsoft.com/office/drawing/2014/main" id="{EFB6498E-3EC2-47A2-B898-DB2E9C480ECB}"/>
              </a:ext>
            </a:extLst>
          </p:cNvPr>
          <p:cNvSpPr/>
          <p:nvPr/>
        </p:nvSpPr>
        <p:spPr>
          <a:xfrm rot="3329160">
            <a:off x="3722724" y="2977975"/>
            <a:ext cx="285203" cy="61274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1C44AD97-69DD-4B0A-A450-BE97494E31A1}"/>
              </a:ext>
            </a:extLst>
          </p:cNvPr>
          <p:cNvSpPr/>
          <p:nvPr/>
        </p:nvSpPr>
        <p:spPr>
          <a:xfrm rot="10800000">
            <a:off x="5348185" y="2349474"/>
            <a:ext cx="226243" cy="49019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map&#10;&#10;Description automatically generated">
            <a:extLst>
              <a:ext uri="{FF2B5EF4-FFF2-40B4-BE49-F238E27FC236}">
                <a16:creationId xmlns:a16="http://schemas.microsoft.com/office/drawing/2014/main" id="{7AE236E7-3E04-4702-A9EA-689FB878F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30" y="4266701"/>
            <a:ext cx="11722231" cy="2381078"/>
          </a:xfrm>
          <a:prstGeom prst="rect">
            <a:avLst/>
          </a:prstGeom>
          <a:ln w="12700">
            <a:solidFill>
              <a:schemeClr val="tx1"/>
            </a:solidFill>
          </a:ln>
        </p:spPr>
      </p:pic>
    </p:spTree>
    <p:extLst>
      <p:ext uri="{BB962C8B-B14F-4D97-AF65-F5344CB8AC3E}">
        <p14:creationId xmlns:p14="http://schemas.microsoft.com/office/powerpoint/2010/main" val="269581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3186-06ED-47C3-8992-C3C32AB008A0}"/>
              </a:ext>
            </a:extLst>
          </p:cNvPr>
          <p:cNvPicPr>
            <a:picLocks noChangeAspect="1"/>
          </p:cNvPicPr>
          <p:nvPr/>
        </p:nvPicPr>
        <p:blipFill>
          <a:blip r:embed="rId2"/>
          <a:stretch>
            <a:fillRect/>
          </a:stretch>
        </p:blipFill>
        <p:spPr>
          <a:xfrm>
            <a:off x="121921" y="1221126"/>
            <a:ext cx="8616726" cy="5582238"/>
          </a:xfrm>
          <a:prstGeom prst="rect">
            <a:avLst/>
          </a:prstGeom>
        </p:spPr>
      </p:pic>
      <p:sp>
        <p:nvSpPr>
          <p:cNvPr id="2" name="TextBox 1">
            <a:extLst>
              <a:ext uri="{FF2B5EF4-FFF2-40B4-BE49-F238E27FC236}">
                <a16:creationId xmlns:a16="http://schemas.microsoft.com/office/drawing/2014/main" id="{628F79EB-69E5-4FA7-9130-FB02C1B947BB}"/>
              </a:ext>
            </a:extLst>
          </p:cNvPr>
          <p:cNvSpPr txBox="1"/>
          <p:nvPr/>
        </p:nvSpPr>
        <p:spPr>
          <a:xfrm>
            <a:off x="8946036" y="1107607"/>
            <a:ext cx="3124042" cy="5632311"/>
          </a:xfrm>
          <a:prstGeom prst="rect">
            <a:avLst/>
          </a:prstGeom>
          <a:solidFill>
            <a:schemeClr val="accent2">
              <a:lumMod val="20000"/>
              <a:lumOff val="80000"/>
            </a:schemeClr>
          </a:solidFill>
          <a:ln w="12700">
            <a:solidFill>
              <a:schemeClr val="tx1"/>
            </a:solidFill>
          </a:ln>
        </p:spPr>
        <p:txBody>
          <a:bodyPr wrap="square" rtlCol="0">
            <a:spAutoFit/>
          </a:bodyPr>
          <a:lstStyle/>
          <a:p>
            <a:r>
              <a:rPr lang="en-US" dirty="0"/>
              <a:t>This image is from page 297 of Veatch &amp; Stephenson’s 1911 report.</a:t>
            </a:r>
          </a:p>
          <a:p>
            <a:endParaRPr lang="en-US" dirty="0"/>
          </a:p>
          <a:p>
            <a:r>
              <a:rPr lang="en-US" dirty="0"/>
              <a:t>Their Jackson Formation was reassigned in 1986 as the </a:t>
            </a:r>
            <a:r>
              <a:rPr lang="en-US" dirty="0" err="1"/>
              <a:t>Tivola</a:t>
            </a:r>
            <a:r>
              <a:rPr lang="en-US" dirty="0"/>
              <a:t> Limestone Formation. </a:t>
            </a:r>
          </a:p>
          <a:p>
            <a:endParaRPr lang="en-US" dirty="0"/>
          </a:p>
          <a:p>
            <a:r>
              <a:rPr lang="en-US" dirty="0"/>
              <a:t>The </a:t>
            </a:r>
            <a:r>
              <a:rPr lang="en-US" dirty="0" err="1"/>
              <a:t>Tivola</a:t>
            </a:r>
            <a:r>
              <a:rPr lang="en-US" dirty="0"/>
              <a:t> Limestone has been actively mined in Houston County for more than a century &amp; was named for the </a:t>
            </a:r>
            <a:r>
              <a:rPr lang="en-US" dirty="0" err="1"/>
              <a:t>Tivola</a:t>
            </a:r>
            <a:r>
              <a:rPr lang="en-US" dirty="0"/>
              <a:t> Railroad Station</a:t>
            </a:r>
          </a:p>
          <a:p>
            <a:endParaRPr lang="en-US" dirty="0"/>
          </a:p>
          <a:p>
            <a:r>
              <a:rPr lang="en-US" dirty="0"/>
              <a:t>The extinct Village of </a:t>
            </a:r>
            <a:r>
              <a:rPr lang="en-US" dirty="0" err="1"/>
              <a:t>Tivola</a:t>
            </a:r>
            <a:r>
              <a:rPr lang="en-US" dirty="0"/>
              <a:t> was just south of Perry, very near the current Perdue Plant. </a:t>
            </a:r>
          </a:p>
        </p:txBody>
      </p:sp>
      <p:pic>
        <p:nvPicPr>
          <p:cNvPr id="6" name="Picture 5" descr="A drawing of a face&#10;&#10;Description automatically generated">
            <a:extLst>
              <a:ext uri="{FF2B5EF4-FFF2-40B4-BE49-F238E27FC236}">
                <a16:creationId xmlns:a16="http://schemas.microsoft.com/office/drawing/2014/main" id="{14A6E482-E57C-49A6-AC31-BD56EDF29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1" y="139005"/>
            <a:ext cx="851818" cy="954107"/>
          </a:xfrm>
          <a:prstGeom prst="rect">
            <a:avLst/>
          </a:prstGeom>
        </p:spPr>
      </p:pic>
      <p:sp>
        <p:nvSpPr>
          <p:cNvPr id="8" name="TextBox 7">
            <a:extLst>
              <a:ext uri="{FF2B5EF4-FFF2-40B4-BE49-F238E27FC236}">
                <a16:creationId xmlns:a16="http://schemas.microsoft.com/office/drawing/2014/main" id="{DB5939F5-C9E9-4FD9-A2DC-F60B27B21C3A}"/>
              </a:ext>
            </a:extLst>
          </p:cNvPr>
          <p:cNvSpPr txBox="1"/>
          <p:nvPr/>
        </p:nvSpPr>
        <p:spPr>
          <a:xfrm>
            <a:off x="1150069" y="137347"/>
            <a:ext cx="10920009" cy="892552"/>
          </a:xfrm>
          <a:prstGeom prst="rect">
            <a:avLst/>
          </a:prstGeom>
          <a:solidFill>
            <a:schemeClr val="accent2">
              <a:lumMod val="60000"/>
              <a:lumOff val="40000"/>
            </a:schemeClr>
          </a:solidFill>
          <a:ln w="25400">
            <a:solidFill>
              <a:schemeClr val="tx1"/>
            </a:solidFill>
          </a:ln>
        </p:spPr>
        <p:txBody>
          <a:bodyPr wrap="square" rtlCol="0">
            <a:spAutoFit/>
          </a:bodyPr>
          <a:lstStyle/>
          <a:p>
            <a:pPr algn="r"/>
            <a:r>
              <a:rPr lang="en-US" sz="2600" b="1" dirty="0"/>
              <a:t>Houston County’s </a:t>
            </a:r>
          </a:p>
          <a:p>
            <a:pPr algn="r"/>
            <a:r>
              <a:rPr lang="en-US" sz="2600" b="1" dirty="0"/>
              <a:t>Fossil Rich </a:t>
            </a:r>
            <a:r>
              <a:rPr lang="en-US" sz="2600" b="1" dirty="0" err="1"/>
              <a:t>Tivola</a:t>
            </a:r>
            <a:r>
              <a:rPr lang="en-US" sz="2600" b="1" dirty="0"/>
              <a:t> Limestone</a:t>
            </a:r>
          </a:p>
        </p:txBody>
      </p:sp>
    </p:spTree>
    <p:extLst>
      <p:ext uri="{BB962C8B-B14F-4D97-AF65-F5344CB8AC3E}">
        <p14:creationId xmlns:p14="http://schemas.microsoft.com/office/powerpoint/2010/main" val="398604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58F05-9D3C-42A1-872C-8CF8B2BD5F62}"/>
              </a:ext>
            </a:extLst>
          </p:cNvPr>
          <p:cNvPicPr>
            <a:picLocks noChangeAspect="1"/>
          </p:cNvPicPr>
          <p:nvPr/>
        </p:nvPicPr>
        <p:blipFill>
          <a:blip r:embed="rId2"/>
          <a:stretch>
            <a:fillRect/>
          </a:stretch>
        </p:blipFill>
        <p:spPr>
          <a:xfrm>
            <a:off x="129048" y="1409566"/>
            <a:ext cx="7332456" cy="5166360"/>
          </a:xfrm>
          <a:prstGeom prst="rect">
            <a:avLst/>
          </a:prstGeom>
          <a:ln w="12700">
            <a:solidFill>
              <a:schemeClr val="tx1"/>
            </a:solidFill>
          </a:ln>
        </p:spPr>
      </p:pic>
      <p:sp>
        <p:nvSpPr>
          <p:cNvPr id="3" name="TextBox 2">
            <a:extLst>
              <a:ext uri="{FF2B5EF4-FFF2-40B4-BE49-F238E27FC236}">
                <a16:creationId xmlns:a16="http://schemas.microsoft.com/office/drawing/2014/main" id="{793330A8-E2F5-418E-80B8-7DD02751D8BB}"/>
              </a:ext>
            </a:extLst>
          </p:cNvPr>
          <p:cNvSpPr txBox="1"/>
          <p:nvPr/>
        </p:nvSpPr>
        <p:spPr>
          <a:xfrm>
            <a:off x="7461504" y="5652596"/>
            <a:ext cx="4453485" cy="923330"/>
          </a:xfrm>
          <a:prstGeom prst="rect">
            <a:avLst/>
          </a:prstGeom>
          <a:solidFill>
            <a:schemeClr val="accent2">
              <a:lumMod val="20000"/>
              <a:lumOff val="80000"/>
            </a:schemeClr>
          </a:solidFill>
          <a:ln w="12700">
            <a:solidFill>
              <a:schemeClr val="tx1"/>
            </a:solidFill>
          </a:ln>
        </p:spPr>
        <p:txBody>
          <a:bodyPr wrap="square" rtlCol="0">
            <a:spAutoFit/>
          </a:bodyPr>
          <a:lstStyle/>
          <a:p>
            <a:r>
              <a:rPr lang="en-US" dirty="0"/>
              <a:t>left; The Perry-Elko Road Quarry was described as “old” by Veatch &amp; Stephenson in 1911. </a:t>
            </a:r>
          </a:p>
        </p:txBody>
      </p:sp>
      <p:sp>
        <p:nvSpPr>
          <p:cNvPr id="5" name="TextBox 4">
            <a:extLst>
              <a:ext uri="{FF2B5EF4-FFF2-40B4-BE49-F238E27FC236}">
                <a16:creationId xmlns:a16="http://schemas.microsoft.com/office/drawing/2014/main" id="{5E8A8BCE-FFD9-46B7-84A1-15D78FF581EB}"/>
              </a:ext>
            </a:extLst>
          </p:cNvPr>
          <p:cNvSpPr txBox="1"/>
          <p:nvPr/>
        </p:nvSpPr>
        <p:spPr>
          <a:xfrm>
            <a:off x="1307592" y="105446"/>
            <a:ext cx="10698833" cy="954107"/>
          </a:xfrm>
          <a:prstGeom prst="rect">
            <a:avLst/>
          </a:prstGeom>
          <a:solidFill>
            <a:schemeClr val="accent3">
              <a:lumMod val="40000"/>
              <a:lumOff val="60000"/>
            </a:schemeClr>
          </a:solidFill>
          <a:ln w="25400">
            <a:solidFill>
              <a:schemeClr val="tx1"/>
            </a:solidFill>
          </a:ln>
        </p:spPr>
        <p:txBody>
          <a:bodyPr wrap="square" rtlCol="0">
            <a:spAutoFit/>
          </a:bodyPr>
          <a:lstStyle/>
          <a:p>
            <a:pPr algn="ctr"/>
            <a:r>
              <a:rPr lang="en-US" sz="2800" dirty="0"/>
              <a:t>Houston County’s quarries </a:t>
            </a:r>
          </a:p>
          <a:p>
            <a:pPr algn="ctr"/>
            <a:r>
              <a:rPr lang="en-US" sz="2800" dirty="0"/>
              <a:t>were already old a century ago </a:t>
            </a:r>
          </a:p>
        </p:txBody>
      </p:sp>
      <p:pic>
        <p:nvPicPr>
          <p:cNvPr id="13" name="Picture 12" descr="A drawing of a face&#10;&#10;Description automatically generated">
            <a:extLst>
              <a:ext uri="{FF2B5EF4-FFF2-40B4-BE49-F238E27FC236}">
                <a16:creationId xmlns:a16="http://schemas.microsoft.com/office/drawing/2014/main" id="{BAAC7050-FD0C-4C10-96B2-EB1F348BD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75" y="114853"/>
            <a:ext cx="1024048" cy="1147019"/>
          </a:xfrm>
          <a:prstGeom prst="rect">
            <a:avLst/>
          </a:prstGeom>
        </p:spPr>
      </p:pic>
      <p:pic>
        <p:nvPicPr>
          <p:cNvPr id="15" name="Picture 14" descr="A picture containing sign, street, tree, train&#10;&#10;Description automatically generated">
            <a:extLst>
              <a:ext uri="{FF2B5EF4-FFF2-40B4-BE49-F238E27FC236}">
                <a16:creationId xmlns:a16="http://schemas.microsoft.com/office/drawing/2014/main" id="{661EB288-5481-4FEC-A03E-5FB829E02E42}"/>
              </a:ext>
            </a:extLst>
          </p:cNvPr>
          <p:cNvPicPr>
            <a:picLocks noChangeAspect="1"/>
          </p:cNvPicPr>
          <p:nvPr/>
        </p:nvPicPr>
        <p:blipFill rotWithShape="1">
          <a:blip r:embed="rId4">
            <a:extLst>
              <a:ext uri="{28A0092B-C50C-407E-A947-70E740481C1C}">
                <a14:useLocalDpi xmlns:a14="http://schemas.microsoft.com/office/drawing/2010/main" val="0"/>
              </a:ext>
            </a:extLst>
          </a:blip>
          <a:srcRect l="1" r="46569" b="10902"/>
          <a:stretch/>
        </p:blipFill>
        <p:spPr>
          <a:xfrm>
            <a:off x="7558332" y="1261872"/>
            <a:ext cx="4356657" cy="4369468"/>
          </a:xfrm>
          <a:prstGeom prst="rect">
            <a:avLst/>
          </a:prstGeom>
        </p:spPr>
      </p:pic>
      <p:sp>
        <p:nvSpPr>
          <p:cNvPr id="17" name="Rectangle 16">
            <a:extLst>
              <a:ext uri="{FF2B5EF4-FFF2-40B4-BE49-F238E27FC236}">
                <a16:creationId xmlns:a16="http://schemas.microsoft.com/office/drawing/2014/main" id="{DD4125D8-AC50-44E7-9D56-2A7D20E43536}"/>
              </a:ext>
            </a:extLst>
          </p:cNvPr>
          <p:cNvSpPr/>
          <p:nvPr/>
        </p:nvSpPr>
        <p:spPr>
          <a:xfrm>
            <a:off x="1498862" y="5448434"/>
            <a:ext cx="461912" cy="301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19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D3617A-5FBC-405A-BFAC-1B9D3F88CB7D}"/>
              </a:ext>
            </a:extLst>
          </p:cNvPr>
          <p:cNvSpPr txBox="1"/>
          <p:nvPr/>
        </p:nvSpPr>
        <p:spPr>
          <a:xfrm>
            <a:off x="211836" y="228600"/>
            <a:ext cx="11768328" cy="1200329"/>
          </a:xfrm>
          <a:prstGeom prst="rect">
            <a:avLst/>
          </a:prstGeom>
          <a:solidFill>
            <a:schemeClr val="accent3">
              <a:lumMod val="60000"/>
              <a:lumOff val="40000"/>
            </a:schemeClr>
          </a:solidFill>
          <a:ln w="25400">
            <a:solidFill>
              <a:schemeClr val="tx1"/>
            </a:solidFill>
          </a:ln>
        </p:spPr>
        <p:txBody>
          <a:bodyPr wrap="square" rtlCol="0">
            <a:spAutoFit/>
          </a:bodyPr>
          <a:lstStyle/>
          <a:p>
            <a:pPr algn="ctr"/>
            <a:r>
              <a:rPr lang="en-US" sz="2400" b="1" dirty="0"/>
              <a:t>A politician recently asked me;</a:t>
            </a:r>
          </a:p>
          <a:p>
            <a:pPr algn="ctr"/>
            <a:r>
              <a:rPr lang="en-US" sz="2400" b="1" dirty="0"/>
              <a:t>“How do you know it’s 35 million years old? </a:t>
            </a:r>
          </a:p>
          <a:p>
            <a:pPr algn="ctr"/>
            <a:r>
              <a:rPr lang="en-US" sz="2400" b="1" dirty="0"/>
              <a:t>What if it’s 6,000 years old?”</a:t>
            </a:r>
          </a:p>
        </p:txBody>
      </p:sp>
      <p:sp>
        <p:nvSpPr>
          <p:cNvPr id="5" name="TextBox 4">
            <a:extLst>
              <a:ext uri="{FF2B5EF4-FFF2-40B4-BE49-F238E27FC236}">
                <a16:creationId xmlns:a16="http://schemas.microsoft.com/office/drawing/2014/main" id="{B127DB22-38B2-49D3-B3BD-89FAD6617F05}"/>
              </a:ext>
            </a:extLst>
          </p:cNvPr>
          <p:cNvSpPr txBox="1"/>
          <p:nvPr/>
        </p:nvSpPr>
        <p:spPr>
          <a:xfrm>
            <a:off x="344424" y="1574280"/>
            <a:ext cx="11635740" cy="5139869"/>
          </a:xfrm>
          <a:prstGeom prst="rect">
            <a:avLst/>
          </a:prstGeom>
          <a:solidFill>
            <a:schemeClr val="accent2">
              <a:lumMod val="20000"/>
              <a:lumOff val="80000"/>
            </a:schemeClr>
          </a:solidFill>
        </p:spPr>
        <p:txBody>
          <a:bodyPr wrap="square" rtlCol="0">
            <a:spAutoFit/>
          </a:bodyPr>
          <a:lstStyle/>
          <a:p>
            <a:pPr algn="ctr"/>
            <a:r>
              <a:rPr lang="en-US" sz="2200" dirty="0"/>
              <a:t>Because Science is like Sports; </a:t>
            </a:r>
          </a:p>
          <a:p>
            <a:pPr algn="ctr"/>
            <a:r>
              <a:rPr lang="en-US" sz="2200" dirty="0"/>
              <a:t>Both are very good at regulating themselves.</a:t>
            </a:r>
          </a:p>
          <a:p>
            <a:endParaRPr lang="en-US" sz="1000" dirty="0"/>
          </a:p>
          <a:p>
            <a:pPr algn="ctr"/>
            <a:r>
              <a:rPr lang="en-US" sz="2200" i="1" dirty="0"/>
              <a:t>If an athlete or team begins cheating or behaving poorly; </a:t>
            </a:r>
          </a:p>
          <a:p>
            <a:pPr algn="ctr"/>
            <a:r>
              <a:rPr lang="en-US" sz="2200" i="1" dirty="0"/>
              <a:t>teammates, competitors or officials bring them back in line.</a:t>
            </a:r>
          </a:p>
          <a:p>
            <a:pPr algn="ctr"/>
            <a:endParaRPr lang="en-US" sz="1000" i="1" dirty="0"/>
          </a:p>
          <a:p>
            <a:pPr algn="ctr"/>
            <a:r>
              <a:rPr lang="en-US" sz="2200" i="1" dirty="0"/>
              <a:t>So too with Science; that’s the power of Peer Review; </a:t>
            </a:r>
          </a:p>
          <a:p>
            <a:pPr algn="ctr"/>
            <a:r>
              <a:rPr lang="en-US" sz="2200" i="1" dirty="0"/>
              <a:t>	If a researcher wanders away from the discipline,</a:t>
            </a:r>
          </a:p>
          <a:p>
            <a:pPr algn="ctr"/>
            <a:r>
              <a:rPr lang="en-US" sz="2200" i="1" dirty="0"/>
              <a:t>And begins insisting on things which just aren’t true,  </a:t>
            </a:r>
          </a:p>
          <a:p>
            <a:pPr algn="ctr"/>
            <a:r>
              <a:rPr lang="en-US" sz="2200" i="1" dirty="0"/>
              <a:t>They’re quickly shunned or brought back in line by their peers. </a:t>
            </a:r>
          </a:p>
          <a:p>
            <a:endParaRPr lang="en-US" sz="1000" dirty="0"/>
          </a:p>
          <a:p>
            <a:endParaRPr lang="en-US" sz="2200" dirty="0"/>
          </a:p>
          <a:p>
            <a:pPr algn="ctr"/>
            <a:r>
              <a:rPr lang="en-US" sz="2200" dirty="0"/>
              <a:t>After more than a century of research,</a:t>
            </a:r>
          </a:p>
          <a:p>
            <a:pPr algn="ctr"/>
            <a:r>
              <a:rPr lang="en-US" sz="2200" dirty="0"/>
              <a:t>there’s been few significant variations in dating Georgia’s sediments.</a:t>
            </a:r>
          </a:p>
          <a:p>
            <a:pPr algn="ctr"/>
            <a:r>
              <a:rPr lang="en-US" sz="2200" dirty="0"/>
              <a:t>Sure, small adjustments and corrections have been made, </a:t>
            </a:r>
          </a:p>
          <a:p>
            <a:pPr algn="ctr"/>
            <a:r>
              <a:rPr lang="en-US" sz="2200" dirty="0"/>
              <a:t>But generally the dates have stood the test of time.</a:t>
            </a:r>
          </a:p>
        </p:txBody>
      </p:sp>
      <p:pic>
        <p:nvPicPr>
          <p:cNvPr id="7" name="Picture 6" descr="A picture containing drawing&#10;&#10;Description automatically generated">
            <a:extLst>
              <a:ext uri="{FF2B5EF4-FFF2-40B4-BE49-F238E27FC236}">
                <a16:creationId xmlns:a16="http://schemas.microsoft.com/office/drawing/2014/main" id="{EC46D2F9-21A1-4BCE-8C7B-FE17ED596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14" y="1935420"/>
            <a:ext cx="847725" cy="952500"/>
          </a:xfrm>
          <a:prstGeom prst="rect">
            <a:avLst/>
          </a:prstGeom>
        </p:spPr>
      </p:pic>
    </p:spTree>
    <p:extLst>
      <p:ext uri="{BB962C8B-B14F-4D97-AF65-F5344CB8AC3E}">
        <p14:creationId xmlns:p14="http://schemas.microsoft.com/office/powerpoint/2010/main" val="275550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68EA-783E-4975-A5B4-7EB9DBF7EAD4}"/>
              </a:ext>
            </a:extLst>
          </p:cNvPr>
          <p:cNvSpPr>
            <a:spLocks noGrp="1"/>
          </p:cNvSpPr>
          <p:nvPr>
            <p:ph type="title"/>
          </p:nvPr>
        </p:nvSpPr>
        <p:spPr>
          <a:xfrm>
            <a:off x="47244" y="813816"/>
            <a:ext cx="12097512" cy="5372099"/>
          </a:xfrm>
        </p:spPr>
        <p:txBody>
          <a:bodyPr>
            <a:noAutofit/>
          </a:bodyPr>
          <a:lstStyle/>
          <a:p>
            <a:pPr algn="ctr"/>
            <a:r>
              <a:rPr lang="en-US" sz="4800" dirty="0"/>
              <a:t>Our </a:t>
            </a:r>
            <a:r>
              <a:rPr lang="en-US" sz="4800" b="1" dirty="0"/>
              <a:t>Earth</a:t>
            </a:r>
            <a:r>
              <a:rPr lang="en-US" sz="4800" dirty="0"/>
              <a:t> </a:t>
            </a:r>
            <a:r>
              <a:rPr lang="en-US" sz="4800" b="1" dirty="0"/>
              <a:t>Science</a:t>
            </a:r>
            <a:r>
              <a:rPr lang="en-US" sz="4800" dirty="0"/>
              <a:t> is not taught </a:t>
            </a:r>
            <a:br>
              <a:rPr lang="en-US" sz="4800" dirty="0"/>
            </a:br>
            <a:r>
              <a:rPr lang="en-US" sz="4800" dirty="0"/>
              <a:t>in our </a:t>
            </a:r>
            <a:br>
              <a:rPr lang="en-US" sz="4800" dirty="0"/>
            </a:br>
            <a:r>
              <a:rPr lang="en-US" sz="4800" dirty="0"/>
              <a:t>Public Schools.</a:t>
            </a:r>
            <a:br>
              <a:rPr lang="en-US" sz="4800" dirty="0"/>
            </a:br>
            <a:br>
              <a:rPr lang="en-US" sz="4800" dirty="0"/>
            </a:br>
            <a:r>
              <a:rPr lang="en-US" sz="4800" dirty="0"/>
              <a:t>But  this problem extends far beyond</a:t>
            </a:r>
            <a:br>
              <a:rPr lang="en-US" sz="4800" dirty="0"/>
            </a:br>
            <a:r>
              <a:rPr lang="en-US" sz="4800" dirty="0"/>
              <a:t>Houston County,</a:t>
            </a:r>
            <a:br>
              <a:rPr lang="en-US" sz="4800" dirty="0"/>
            </a:br>
            <a:r>
              <a:rPr lang="en-US" sz="4800" dirty="0"/>
              <a:t>it’s sadly common across Georgia.</a:t>
            </a:r>
          </a:p>
        </p:txBody>
      </p:sp>
    </p:spTree>
    <p:extLst>
      <p:ext uri="{BB962C8B-B14F-4D97-AF65-F5344CB8AC3E}">
        <p14:creationId xmlns:p14="http://schemas.microsoft.com/office/powerpoint/2010/main" val="264725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10;&#10;Description automatically generated">
            <a:extLst>
              <a:ext uri="{FF2B5EF4-FFF2-40B4-BE49-F238E27FC236}">
                <a16:creationId xmlns:a16="http://schemas.microsoft.com/office/drawing/2014/main" id="{9B9D87DE-D411-49B5-8344-B25A457DE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19" y="2624309"/>
            <a:ext cx="1712030" cy="2483546"/>
          </a:xfrm>
          <a:prstGeom prst="rect">
            <a:avLst/>
          </a:prstGeom>
          <a:ln w="12700">
            <a:solidFill>
              <a:schemeClr val="tx1"/>
            </a:solidFill>
          </a:ln>
        </p:spPr>
      </p:pic>
      <p:sp>
        <p:nvSpPr>
          <p:cNvPr id="6" name="TextBox 5">
            <a:extLst>
              <a:ext uri="{FF2B5EF4-FFF2-40B4-BE49-F238E27FC236}">
                <a16:creationId xmlns:a16="http://schemas.microsoft.com/office/drawing/2014/main" id="{82D65BF8-2E73-41BB-8355-54C16D05A74A}"/>
              </a:ext>
            </a:extLst>
          </p:cNvPr>
          <p:cNvSpPr txBox="1"/>
          <p:nvPr/>
        </p:nvSpPr>
        <p:spPr>
          <a:xfrm>
            <a:off x="1909549" y="3076530"/>
            <a:ext cx="4609661" cy="2031325"/>
          </a:xfrm>
          <a:prstGeom prst="rect">
            <a:avLst/>
          </a:prstGeom>
          <a:solidFill>
            <a:schemeClr val="accent2">
              <a:lumMod val="20000"/>
              <a:lumOff val="80000"/>
            </a:schemeClr>
          </a:solidFill>
          <a:ln w="12700">
            <a:solidFill>
              <a:schemeClr val="tx1"/>
            </a:solidFill>
          </a:ln>
        </p:spPr>
        <p:txBody>
          <a:bodyPr wrap="square" rtlCol="0">
            <a:spAutoFit/>
          </a:bodyPr>
          <a:lstStyle/>
          <a:p>
            <a:r>
              <a:rPr lang="en-US" dirty="0"/>
              <a:t>William &amp; John Bartram made Georgia’s paleontological observations in 1765 when the visited the “Curious phenomenon” of many fossilized giant oysters (up to 56cm or 22” long) at Shell Bluff along the Savannah River and reported this their 1791 book </a:t>
            </a:r>
            <a:r>
              <a:rPr lang="en-US" i="1" dirty="0"/>
              <a:t>Bartram’s Travels</a:t>
            </a:r>
            <a:r>
              <a:rPr lang="en-US" dirty="0"/>
              <a:t>. </a:t>
            </a:r>
          </a:p>
        </p:txBody>
      </p:sp>
      <p:pic>
        <p:nvPicPr>
          <p:cNvPr id="8" name="Picture 7" descr="A close up of a person&#10;&#10;Description automatically generated">
            <a:extLst>
              <a:ext uri="{FF2B5EF4-FFF2-40B4-BE49-F238E27FC236}">
                <a16:creationId xmlns:a16="http://schemas.microsoft.com/office/drawing/2014/main" id="{D684DB28-E6FE-4D4A-97D8-37693D6CD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8886" y="3747033"/>
            <a:ext cx="1712030" cy="2899969"/>
          </a:xfrm>
          <a:prstGeom prst="rect">
            <a:avLst/>
          </a:prstGeom>
          <a:ln w="12700">
            <a:solidFill>
              <a:schemeClr val="tx1"/>
            </a:solidFill>
          </a:ln>
        </p:spPr>
      </p:pic>
      <p:sp>
        <p:nvSpPr>
          <p:cNvPr id="9" name="Rectangle 8">
            <a:extLst>
              <a:ext uri="{FF2B5EF4-FFF2-40B4-BE49-F238E27FC236}">
                <a16:creationId xmlns:a16="http://schemas.microsoft.com/office/drawing/2014/main" id="{08D6A2BB-6392-4EBA-83B9-1DDA0DA9FFB5}"/>
              </a:ext>
            </a:extLst>
          </p:cNvPr>
          <p:cNvSpPr/>
          <p:nvPr/>
        </p:nvSpPr>
        <p:spPr>
          <a:xfrm>
            <a:off x="141402" y="5169674"/>
            <a:ext cx="10127484" cy="1477328"/>
          </a:xfrm>
          <a:prstGeom prst="rect">
            <a:avLst/>
          </a:prstGeom>
          <a:solidFill>
            <a:schemeClr val="accent2">
              <a:lumMod val="20000"/>
              <a:lumOff val="80000"/>
            </a:schemeClr>
          </a:solidFill>
          <a:ln w="12700">
            <a:solidFill>
              <a:schemeClr val="tx1"/>
            </a:solidFill>
          </a:ln>
        </p:spPr>
        <p:txBody>
          <a:bodyPr wrap="square">
            <a:spAutoFit/>
          </a:bodyPr>
          <a:lstStyle/>
          <a:p>
            <a:r>
              <a:rPr lang="en-US" b="1" dirty="0">
                <a:solidFill>
                  <a:srgbClr val="2A2A2A"/>
                </a:solidFill>
              </a:rPr>
              <a:t>Sir Charles Lyell</a:t>
            </a:r>
            <a:r>
              <a:rPr lang="en-US" dirty="0">
                <a:solidFill>
                  <a:srgbClr val="2A2A2A"/>
                </a:solidFill>
              </a:rPr>
              <a:t>; the Father of Modern Geology, visited the USA twice and travelled Georgia in 1842. He spent three days along the Savannah River collecting and studying the beds of these oysters. Lyell is the famous mentor and advisor to Charles Darwin. Lyell authored the book </a:t>
            </a:r>
            <a:r>
              <a:rPr lang="en-US" i="1" dirty="0">
                <a:solidFill>
                  <a:srgbClr val="2A2A2A"/>
                </a:solidFill>
              </a:rPr>
              <a:t>Principles in Geology</a:t>
            </a:r>
            <a:r>
              <a:rPr lang="en-US" dirty="0">
                <a:solidFill>
                  <a:srgbClr val="2A2A2A"/>
                </a:solidFill>
              </a:rPr>
              <a:t> (first published in 1830) which Darwin studied during his </a:t>
            </a:r>
            <a:r>
              <a:rPr lang="en-US" i="1" dirty="0">
                <a:solidFill>
                  <a:srgbClr val="2A2A2A"/>
                </a:solidFill>
              </a:rPr>
              <a:t>HMS</a:t>
            </a:r>
            <a:r>
              <a:rPr lang="en-US" dirty="0">
                <a:solidFill>
                  <a:srgbClr val="2A2A2A"/>
                </a:solidFill>
              </a:rPr>
              <a:t> </a:t>
            </a:r>
            <a:r>
              <a:rPr lang="en-US" i="1" dirty="0">
                <a:solidFill>
                  <a:srgbClr val="2A2A2A"/>
                </a:solidFill>
              </a:rPr>
              <a:t>Beagle</a:t>
            </a:r>
            <a:r>
              <a:rPr lang="en-US" dirty="0">
                <a:solidFill>
                  <a:srgbClr val="2A2A2A"/>
                </a:solidFill>
              </a:rPr>
              <a:t> journey. Darwin &amp; Lyell met upon Darwin’s return to England and Lyell befriended Darwin. </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95ECB27A-FF33-4793-BE00-BD8B71817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7981" y="3928982"/>
            <a:ext cx="851678" cy="956942"/>
          </a:xfrm>
          <a:prstGeom prst="rect">
            <a:avLst/>
          </a:prstGeom>
        </p:spPr>
      </p:pic>
      <p:pic>
        <p:nvPicPr>
          <p:cNvPr id="13" name="Picture 12" descr="A picture containing sitting, laying, old, cake&#10;&#10;Description automatically generated">
            <a:extLst>
              <a:ext uri="{FF2B5EF4-FFF2-40B4-BE49-F238E27FC236}">
                <a16:creationId xmlns:a16="http://schemas.microsoft.com/office/drawing/2014/main" id="{93DB6DD3-22BB-40F6-9128-AEBA8C8EB2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1079" y="210998"/>
            <a:ext cx="5363402" cy="3455496"/>
          </a:xfrm>
          <a:prstGeom prst="rect">
            <a:avLst/>
          </a:prstGeom>
        </p:spPr>
      </p:pic>
      <p:sp>
        <p:nvSpPr>
          <p:cNvPr id="14" name="TextBox 13">
            <a:extLst>
              <a:ext uri="{FF2B5EF4-FFF2-40B4-BE49-F238E27FC236}">
                <a16:creationId xmlns:a16="http://schemas.microsoft.com/office/drawing/2014/main" id="{560C0F3F-D0A9-4839-B4AD-D87F0C6FE120}"/>
              </a:ext>
            </a:extLst>
          </p:cNvPr>
          <p:cNvSpPr txBox="1"/>
          <p:nvPr/>
        </p:nvSpPr>
        <p:spPr>
          <a:xfrm>
            <a:off x="213513" y="172128"/>
            <a:ext cx="6319261" cy="2308324"/>
          </a:xfrm>
          <a:prstGeom prst="rect">
            <a:avLst/>
          </a:prstGeom>
          <a:solidFill>
            <a:schemeClr val="accent3">
              <a:lumMod val="40000"/>
              <a:lumOff val="60000"/>
            </a:schemeClr>
          </a:solidFill>
          <a:ln w="25400">
            <a:solidFill>
              <a:schemeClr val="tx1"/>
            </a:solidFill>
          </a:ln>
        </p:spPr>
        <p:txBody>
          <a:bodyPr wrap="square" rtlCol="0">
            <a:spAutoFit/>
          </a:bodyPr>
          <a:lstStyle/>
          <a:p>
            <a:pPr algn="ctr"/>
            <a:r>
              <a:rPr lang="en-US" sz="3600" dirty="0"/>
              <a:t>Georgia’s first paleontological observations were made in 1765 at Shell Bluff in </a:t>
            </a:r>
          </a:p>
          <a:p>
            <a:pPr algn="ctr"/>
            <a:r>
              <a:rPr lang="en-US" sz="3600" dirty="0"/>
              <a:t>Burke County, Georgia.</a:t>
            </a:r>
          </a:p>
        </p:txBody>
      </p:sp>
    </p:spTree>
    <p:extLst>
      <p:ext uri="{BB962C8B-B14F-4D97-AF65-F5344CB8AC3E}">
        <p14:creationId xmlns:p14="http://schemas.microsoft.com/office/powerpoint/2010/main" val="260050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1525</TotalTime>
  <Words>1540</Words>
  <Application>Microsoft Office PowerPoint</Application>
  <PresentationFormat>Widescreen</PresentationFormat>
  <Paragraphs>115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Earth Science is not taught  in our  Public Schools.  But  this problem extends far beyond Houston County, it’s sadly common across Georgia.</vt:lpstr>
      <vt:lpstr>PowerPoint Presentation</vt:lpstr>
      <vt:lpstr>PowerPoint Presentation</vt:lpstr>
      <vt:lpstr>PowerPoint Presentation</vt:lpstr>
      <vt:lpstr>Georgia’s Pterosaurs</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Houston County, GA A Century of Paleontology Unknown by Science Teachers &amp; Students</dc:title>
  <dc:creator>Thomas Thurman</dc:creator>
  <cp:lastModifiedBy>Thomas Thurman</cp:lastModifiedBy>
  <cp:revision>89</cp:revision>
  <dcterms:created xsi:type="dcterms:W3CDTF">2019-10-24T10:33:36Z</dcterms:created>
  <dcterms:modified xsi:type="dcterms:W3CDTF">2019-11-09T12:09:03Z</dcterms:modified>
</cp:coreProperties>
</file>