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  <p:sldId id="263" r:id="rId7"/>
    <p:sldId id="258" r:id="rId8"/>
    <p:sldId id="265" r:id="rId9"/>
    <p:sldId id="266" r:id="rId10"/>
    <p:sldId id="262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C022-1DEC-48D3-94B0-DA93B07AF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F98DA-F4B1-48F2-AD75-250081C3E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C52B-45F4-42B9-8F81-B56761B0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39BF-3585-496C-BC47-B66354A2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40C5A-C1A7-4B02-B99C-A5B92E7B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7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EE15-E27A-40EB-BF78-0EA96157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4E896-A160-414E-90C0-F6417F7D8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3EBB-A07C-4011-8A76-A3D6E3D6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7515-3157-405F-BA24-F080C221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72238-ACEE-4CBE-9577-22B8E8BF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4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FDFED-6E16-459D-9197-A11F93558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C98A7-1BD7-4D27-A392-FF2664DD2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D286C-FFC2-4C61-8524-8A88FDF5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8AA7B-B8CC-49A4-B523-BED6EEA1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645A8-91A3-4B34-A098-A7161CDE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B6FE-BBEE-4736-8FEF-390E13FE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78BAF-A224-4C72-A33E-D6205FE0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E5E5F-025E-455F-9580-6979960E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7BDD-28C0-4A1B-8378-3DC4C0DF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1B709-D545-44EA-A771-A3B9F9D3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1B61-8EC2-4785-90FC-0E5B17D1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B4DC6-CE68-4C09-A855-6F5B4C8F2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ADCE1-8923-434D-8E76-44C5FB3F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10D8D-892F-4907-8B02-F86267BC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1346A-3CED-4289-BA40-DECD2522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8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D037-C90E-47E0-98E3-9734360D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C3EC-4562-4188-A61B-9CC007848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DA3E7-5BEC-44AA-AEF9-9A433502D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99FC7-2B33-47EC-A307-4BE31BF6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318A9-30D4-4247-9E17-14A3443F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0429F-0049-4E21-B7E6-F77C6D16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4F88-94C4-4134-8CD4-1C236241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1168E-4C18-47F0-9C47-2EC773D01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B4647-555C-4BAB-A24F-A77E6B83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1EE92-863A-471F-A1A8-71F1C3344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BB92D-EF81-4751-B3E6-F562A895F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65A22-80B7-43EB-9CC7-8622BBBD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0FE62-1E60-4788-854D-8EA46960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D1C48-DDD9-40DA-A626-A1C2A660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68EE-F27A-4AF5-871C-099FEAAC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ECAB7-D85D-4362-9EA9-8503E210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B80F7-92BF-46A8-87A8-F1DB9545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1F72C-5A1F-4CC7-9C25-49718D07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4D5E9-B622-4A3D-B6F0-EBBDDD4A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42640-4AB9-43EF-861B-81A65FA3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93AA2-851C-4F6D-A9ED-6DF31D89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F022-38BB-4A81-904E-919B5CFA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17E88-3310-424E-985D-812F4EFE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86F4E-EF86-455D-9ED7-A2C7D050F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7C4D6-8B03-4658-9320-18156A88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E24DE-BF1D-4AD5-BC81-B70D2E9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1CA32-A6C5-415B-A9C4-CFB7F20E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4910-4DBC-4DFD-A536-08733EAB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DA4BE-791F-46EC-8FA2-0A07FA5D3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0274-EFE8-4535-90A1-B611CC495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B206B-6B9E-40B1-81B9-A87E7EAA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824CB-3262-428D-A679-9BA47181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F35EC-9CD2-49F2-9612-C1EEDD90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33ACA-7E3A-460D-8FDD-57D0A9DE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F977F-03E1-432E-BEB6-E5216F47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4356F-19CF-4AEB-948D-015E5A058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CEB6-6652-4D49-B445-9E0B22C1CF38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BFCB1-0941-45E1-AA74-F7A7CDFAA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4EFEA-8236-4B6D-9B58-51B742883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E14C-F936-481C-B585-531005712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E1F4-B0B0-4CB3-AAE5-FD9082A6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83" y="101609"/>
            <a:ext cx="11685338" cy="999750"/>
          </a:xfr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>
                <a:latin typeface="Georgia Pro" panose="02040502050405020303" pitchFamily="18" charset="0"/>
              </a:rPr>
              <a:t>Georgia’s Fossils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F75A9-9C07-460D-B489-B3AAA456A34F}"/>
              </a:ext>
            </a:extLst>
          </p:cNvPr>
          <p:cNvSpPr txBox="1"/>
          <p:nvPr/>
        </p:nvSpPr>
        <p:spPr>
          <a:xfrm>
            <a:off x="313983" y="4919876"/>
            <a:ext cx="3628841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Thomas Thurman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Author,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Amateur Paleontologist, 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&amp; Natural Historian</a:t>
            </a:r>
          </a:p>
          <a:p>
            <a:pPr algn="ctr">
              <a:defRPr/>
            </a:pPr>
            <a:endParaRPr lang="en-US" sz="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C332C-97F7-4A58-BDA0-509826D4F98F}"/>
              </a:ext>
            </a:extLst>
          </p:cNvPr>
          <p:cNvSpPr txBox="1"/>
          <p:nvPr/>
        </p:nvSpPr>
        <p:spPr>
          <a:xfrm>
            <a:off x="8363401" y="4816971"/>
            <a:ext cx="3622259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Hank Josey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Vice President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Paleontology Association of Georgia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&amp; Natural Historian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D6CC4-1CED-44F7-87F9-DCF816B54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4" y="1410631"/>
            <a:ext cx="2917324" cy="3276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8BFFE-DED6-47A6-B998-6377ADA9B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01" y="1514475"/>
            <a:ext cx="3484663" cy="28078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8" name="Picture 17" descr="A picture containing sea urchin, echinoderm, indoor, animal&#10;&#10;Description automatically generated">
            <a:extLst>
              <a:ext uri="{FF2B5EF4-FFF2-40B4-BE49-F238E27FC236}">
                <a16:creationId xmlns:a16="http://schemas.microsoft.com/office/drawing/2014/main" id="{49F3AC6A-C1DC-4C20-A0DA-0AB867F971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3"/>
          <a:stretch/>
        </p:blipFill>
        <p:spPr>
          <a:xfrm>
            <a:off x="4437111" y="1258701"/>
            <a:ext cx="3628841" cy="54972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761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8E8FA-A5CD-4A7B-913D-CDC6ED83D0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510" y="167491"/>
            <a:ext cx="4487104" cy="65143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492970-58B4-483C-ACE0-9A10D2700E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1351" y="171821"/>
            <a:ext cx="5022354" cy="65143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FFD3A-0BA2-45F8-B2CA-071D1C15285A}"/>
              </a:ext>
            </a:extLst>
          </p:cNvPr>
          <p:cNvSpPr txBox="1"/>
          <p:nvPr/>
        </p:nvSpPr>
        <p:spPr>
          <a:xfrm>
            <a:off x="4895795" y="190559"/>
            <a:ext cx="1857375" cy="5078313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The Houston County whale fossils as photographed on page 397 (Plate 8) of Kellogg’s 1936 paper.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This excellent report is still used in research over whale fossil identification and evolution.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3A0FA-50FB-4741-A3B4-1FF265432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94" y="5481758"/>
            <a:ext cx="1068081" cy="12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2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7621A252-2AB8-4A62-8CCD-3B21F2DCB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13593"/>
          <a:stretch/>
        </p:blipFill>
        <p:spPr>
          <a:xfrm>
            <a:off x="185928" y="2753975"/>
            <a:ext cx="5237831" cy="388854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Picture 3" descr="A close up of a dinosaur&#10;&#10;Description automatically generated">
            <a:extLst>
              <a:ext uri="{FF2B5EF4-FFF2-40B4-BE49-F238E27FC236}">
                <a16:creationId xmlns:a16="http://schemas.microsoft.com/office/drawing/2014/main" id="{F7E2BA5D-93EC-47DF-B8B4-ECC96395E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37" y="215479"/>
            <a:ext cx="6475735" cy="3423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B02DFB-8451-41C5-B18C-0032FB2D64DC}"/>
              </a:ext>
            </a:extLst>
          </p:cNvPr>
          <p:cNvSpPr txBox="1"/>
          <p:nvPr/>
        </p:nvSpPr>
        <p:spPr>
          <a:xfrm>
            <a:off x="185928" y="372713"/>
            <a:ext cx="4283045" cy="175432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Comparison of 1936 reconstruction published by Kellogg in </a:t>
            </a:r>
          </a:p>
          <a:p>
            <a:pPr algn="ctr"/>
            <a:r>
              <a:rPr lang="en-US" sz="2000" i="1" dirty="0">
                <a:latin typeface="Georgia" panose="02040502050405020303" pitchFamily="18" charset="0"/>
              </a:rPr>
              <a:t>A Review of </a:t>
            </a:r>
            <a:r>
              <a:rPr lang="en-US" sz="2000" i="1" dirty="0" err="1">
                <a:latin typeface="Georgia" panose="02040502050405020303" pitchFamily="18" charset="0"/>
              </a:rPr>
              <a:t>Archaeoceti</a:t>
            </a:r>
            <a:r>
              <a:rPr lang="en-US" sz="2000" i="1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000" i="1" dirty="0">
                <a:latin typeface="Georgia" panose="02040502050405020303" pitchFamily="18" charset="0"/>
              </a:rPr>
              <a:t>&amp;</a:t>
            </a:r>
            <a:r>
              <a:rPr lang="en-US" sz="2000" dirty="0">
                <a:latin typeface="Georgia" panose="02040502050405020303" pitchFamily="18" charset="0"/>
              </a:rPr>
              <a:t> the modern reconstruction on display at the Smithsonian NMNH.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F117B-3E90-4F87-881C-08514374B564}"/>
              </a:ext>
            </a:extLst>
          </p:cNvPr>
          <p:cNvSpPr txBox="1"/>
          <p:nvPr/>
        </p:nvSpPr>
        <p:spPr>
          <a:xfrm>
            <a:off x="5867400" y="3903310"/>
            <a:ext cx="6214872" cy="27392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The specimen is adjusted at need to reflect advancing knowledge, but Kellogg’s original work is evident.</a:t>
            </a:r>
          </a:p>
          <a:p>
            <a:endParaRPr lang="en-US" sz="8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The fossils discovered in Houston County whale included 23 sections of vertebrae, skull bones, partial jaws, teeth and rib fragments.</a:t>
            </a:r>
          </a:p>
          <a:p>
            <a:endParaRPr lang="en-US" sz="8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Kellogg incorporated some of these into his 1936 reconstruction and they remain on display today. </a:t>
            </a:r>
          </a:p>
          <a:p>
            <a:endParaRPr lang="en-US" sz="8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4448-BF7D-4F8C-A6A0-A90969966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51" y="773626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4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ird&#10;&#10;Description automatically generated">
            <a:extLst>
              <a:ext uri="{FF2B5EF4-FFF2-40B4-BE49-F238E27FC236}">
                <a16:creationId xmlns:a16="http://schemas.microsoft.com/office/drawing/2014/main" id="{1171C31D-64CC-44F9-83BF-CFB534C6D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" y="3051709"/>
            <a:ext cx="5808818" cy="3604829"/>
          </a:xfrm>
          <a:prstGeom prst="rect">
            <a:avLst/>
          </a:prstGeom>
        </p:spPr>
      </p:pic>
      <p:pic>
        <p:nvPicPr>
          <p:cNvPr id="5" name="Picture 4" descr="A picture containing reptile, indoor, animal, food&#10;&#10;Description automatically generated">
            <a:extLst>
              <a:ext uri="{FF2B5EF4-FFF2-40B4-BE49-F238E27FC236}">
                <a16:creationId xmlns:a16="http://schemas.microsoft.com/office/drawing/2014/main" id="{7CC795D5-41F1-451F-AA4E-96EB01CD0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3051710"/>
            <a:ext cx="4808270" cy="3604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67447-8680-42A7-81E9-C371B6AABC88}"/>
              </a:ext>
            </a:extLst>
          </p:cNvPr>
          <p:cNvSpPr txBox="1"/>
          <p:nvPr/>
        </p:nvSpPr>
        <p:spPr>
          <a:xfrm>
            <a:off x="201880" y="201461"/>
            <a:ext cx="9170720" cy="24006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Georgia’s Coastal Plain is well known for whale fossils.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In 1973 amateur Bill Christy and his son Billy discovered Ziggy, the </a:t>
            </a:r>
            <a:r>
              <a:rPr lang="en-US" sz="2000" i="1" dirty="0" err="1">
                <a:latin typeface="Georgia" panose="02040502050405020303" pitchFamily="18" charset="0"/>
              </a:rPr>
              <a:t>Dorudon</a:t>
            </a:r>
            <a:r>
              <a:rPr lang="en-US" sz="2000" i="1" dirty="0">
                <a:latin typeface="Georgia" panose="02040502050405020303" pitchFamily="18" charset="0"/>
              </a:rPr>
              <a:t> serratus, </a:t>
            </a:r>
            <a:r>
              <a:rPr lang="en-US" sz="2000" dirty="0">
                <a:latin typeface="Georgia" panose="02040502050405020303" pitchFamily="18" charset="0"/>
              </a:rPr>
              <a:t>on display at the Museum of Arts and Sciences in Macon, GA.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 It came from Twiggs County, about 23 miles northeast of Perry and is younger than the Perry whale, Ziggy lived 34.35 million years ago. 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But the Twiggs County &amp; Houston County whales are closely related. </a:t>
            </a:r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D106265-4004-4FEB-8597-35D697DD8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37" y="201461"/>
            <a:ext cx="2133831" cy="249299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CA8FC-B1A8-449B-B5CC-A0BDEDE098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36" y="5389712"/>
            <a:ext cx="1127475" cy="12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2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7B2B2287-C0D5-43A7-A1D2-69EC59B57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7" y="2299336"/>
            <a:ext cx="5480442" cy="4206239"/>
          </a:xfrm>
          <a:prstGeom prst="rect">
            <a:avLst/>
          </a:prstGeom>
        </p:spPr>
      </p:pic>
      <p:pic>
        <p:nvPicPr>
          <p:cNvPr id="5" name="Picture 4" descr="A close up of a dinosaur&#10;&#10;Description automatically generated">
            <a:extLst>
              <a:ext uri="{FF2B5EF4-FFF2-40B4-BE49-F238E27FC236}">
                <a16:creationId xmlns:a16="http://schemas.microsoft.com/office/drawing/2014/main" id="{DBD64E3C-D5DF-4E8E-9A7E-9E9E365FC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51" y="137524"/>
            <a:ext cx="5358267" cy="4206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686BD8-9C11-4451-BEEB-4269CB943990}"/>
              </a:ext>
            </a:extLst>
          </p:cNvPr>
          <p:cNvSpPr txBox="1"/>
          <p:nvPr/>
        </p:nvSpPr>
        <p:spPr>
          <a:xfrm>
            <a:off x="147176" y="162046"/>
            <a:ext cx="6148849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35 million year old 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whale fossils displayed in the 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Smithsonian 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National Museum of Natural History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in Washington DC.</a:t>
            </a:r>
            <a:endParaRPr lang="en-US" sz="10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28F28-0E6F-449B-8A76-7DDC019A1A37}"/>
              </a:ext>
            </a:extLst>
          </p:cNvPr>
          <p:cNvSpPr txBox="1"/>
          <p:nvPr/>
        </p:nvSpPr>
        <p:spPr>
          <a:xfrm>
            <a:off x="5905501" y="4485670"/>
            <a:ext cx="6218358" cy="209288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These skeletons were assembled from the bones of many whales, including fossils from here in </a:t>
            </a: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Houston County, Georgia. </a:t>
            </a:r>
          </a:p>
          <a:p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Ms. </a:t>
            </a:r>
            <a:r>
              <a:rPr lang="en-US" sz="2000" dirty="0" err="1">
                <a:latin typeface="Georgia" panose="02040502050405020303" pitchFamily="18" charset="0"/>
              </a:rPr>
              <a:t>Yoland</a:t>
            </a:r>
            <a:r>
              <a:rPr lang="en-US" sz="2000" dirty="0">
                <a:latin typeface="Georgia" panose="02040502050405020303" pitchFamily="18" charset="0"/>
              </a:rPr>
              <a:t> Young, from here in the Perry Branch of the Houston County Public Library, helped me track down this story.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F7059-A5E3-4301-B9C8-AFA06B92C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58" y="2985967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0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26173-EBC8-44BF-9E42-77AA85DEEEFF}"/>
              </a:ext>
            </a:extLst>
          </p:cNvPr>
          <p:cNvSpPr txBox="1"/>
          <p:nvPr/>
        </p:nvSpPr>
        <p:spPr>
          <a:xfrm>
            <a:off x="108644" y="46494"/>
            <a:ext cx="666119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In September of 1932 miners lit the fuse to explosives and blasted a wall of the </a:t>
            </a:r>
            <a:r>
              <a:rPr lang="en-US" sz="2400" dirty="0" err="1">
                <a:latin typeface="Georgia" panose="02040502050405020303" pitchFamily="18" charset="0"/>
              </a:rPr>
              <a:t>Tivola</a:t>
            </a:r>
            <a:r>
              <a:rPr lang="en-US" sz="2400" dirty="0">
                <a:latin typeface="Georgia" panose="02040502050405020303" pitchFamily="18" charset="0"/>
              </a:rPr>
              <a:t> Limestone.</a:t>
            </a:r>
          </a:p>
          <a:p>
            <a:pPr algn="ctr"/>
            <a:r>
              <a:rPr lang="en-US" sz="2400" dirty="0">
                <a:solidFill>
                  <a:srgbClr val="2A2A2A"/>
                </a:solidFill>
                <a:latin typeface="Georgia" panose="02040502050405020303" pitchFamily="18" charset="0"/>
              </a:rPr>
              <a:t>When the dust settled, the men began sorting through the fresh boulders when the bones of a monster emerged.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7815D-C3A3-44B2-ACC5-62A8C31C0BDE}"/>
              </a:ext>
            </a:extLst>
          </p:cNvPr>
          <p:cNvSpPr txBox="1"/>
          <p:nvPr/>
        </p:nvSpPr>
        <p:spPr>
          <a:xfrm>
            <a:off x="6061832" y="3659445"/>
            <a:ext cx="6054031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This mine is still in operation in Clinchfield, GA, about 7 miles southeast of the Perry library. 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In 1932 it was named </a:t>
            </a: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Georgia Lime Rock Company. </a:t>
            </a: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Today it’s Cemex.</a:t>
            </a:r>
          </a:p>
        </p:txBody>
      </p:sp>
      <p:pic>
        <p:nvPicPr>
          <p:cNvPr id="4" name="Picture 3" descr="A group of people on a rocky hill&#10;&#10;Description automatically generated">
            <a:extLst>
              <a:ext uri="{FF2B5EF4-FFF2-40B4-BE49-F238E27FC236}">
                <a16:creationId xmlns:a16="http://schemas.microsoft.com/office/drawing/2014/main" id="{CD7F3656-7C9E-416B-B412-70C45D506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b="13184"/>
          <a:stretch/>
        </p:blipFill>
        <p:spPr>
          <a:xfrm>
            <a:off x="6886575" y="114300"/>
            <a:ext cx="5213392" cy="3476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7" name="Picture 6" descr="A close up of a rock&#10;&#10;Description automatically generated">
            <a:extLst>
              <a:ext uri="{FF2B5EF4-FFF2-40B4-BE49-F238E27FC236}">
                <a16:creationId xmlns:a16="http://schemas.microsoft.com/office/drawing/2014/main" id="{79A7C323-48CF-46D4-A249-89F4D467C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8"/>
          <a:stretch/>
        </p:blipFill>
        <p:spPr>
          <a:xfrm>
            <a:off x="92033" y="2455009"/>
            <a:ext cx="5790106" cy="4189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14BB96-1DFF-4A7F-8A0A-195E04DC4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99" y="2476500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109DC8-3B55-46CF-AF8B-A8255AE120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8950" y="147818"/>
            <a:ext cx="6997137" cy="5356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286D75-1F0A-4DB7-8E7E-523DCDD99CA9}"/>
              </a:ext>
            </a:extLst>
          </p:cNvPr>
          <p:cNvSpPr/>
          <p:nvPr/>
        </p:nvSpPr>
        <p:spPr>
          <a:xfrm>
            <a:off x="106150" y="147818"/>
            <a:ext cx="4735541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000" dirty="0">
              <a:solidFill>
                <a:srgbClr val="2A2A2A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dirty="0">
                <a:solidFill>
                  <a:srgbClr val="2A2A2A"/>
                </a:solidFill>
                <a:latin typeface="Georgia" panose="02040502050405020303" pitchFamily="18" charset="0"/>
              </a:rPr>
              <a:t>It was a fearsome beast with terrible teeth.</a:t>
            </a:r>
          </a:p>
          <a:p>
            <a:pPr algn="ctr"/>
            <a:r>
              <a:rPr lang="en-US" sz="2800" dirty="0">
                <a:solidFill>
                  <a:srgbClr val="2A2A2A"/>
                </a:solidFill>
                <a:latin typeface="Georgia" panose="02040502050405020303" pitchFamily="18" charset="0"/>
              </a:rPr>
              <a:t>Great spikes for incisors and shearing, serrated blades for molars.</a:t>
            </a:r>
            <a:endParaRPr lang="en-US" sz="1000" dirty="0">
              <a:solidFill>
                <a:srgbClr val="2A2A2A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A picture containing person, outdoor, tree&#10;&#10;Description automatically generated">
            <a:extLst>
              <a:ext uri="{FF2B5EF4-FFF2-40B4-BE49-F238E27FC236}">
                <a16:creationId xmlns:a16="http://schemas.microsoft.com/office/drawing/2014/main" id="{3A1D0648-C813-4C45-871B-5660460C7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2644200"/>
            <a:ext cx="4500562" cy="39504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6E5430-BD1F-4945-828B-5C19A498C75D}"/>
              </a:ext>
            </a:extLst>
          </p:cNvPr>
          <p:cNvSpPr/>
          <p:nvPr/>
        </p:nvSpPr>
        <p:spPr>
          <a:xfrm>
            <a:off x="4948950" y="5579197"/>
            <a:ext cx="52466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A2A2A"/>
                </a:solidFill>
                <a:latin typeface="Georgia" panose="02040502050405020303" pitchFamily="18" charset="0"/>
              </a:rPr>
              <a:t>The miners had revealed fossils of a </a:t>
            </a:r>
          </a:p>
          <a:p>
            <a:r>
              <a:rPr lang="en-US" sz="2400" i="1" dirty="0" err="1">
                <a:solidFill>
                  <a:srgbClr val="2A2A2A"/>
                </a:solidFill>
                <a:latin typeface="Georgia" panose="02040502050405020303" pitchFamily="18" charset="0"/>
              </a:rPr>
              <a:t>Basilosaurus</a:t>
            </a:r>
            <a:r>
              <a:rPr lang="en-US" sz="2400" i="1" dirty="0">
                <a:solidFill>
                  <a:srgbClr val="2A2A2A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 err="1">
                <a:solidFill>
                  <a:srgbClr val="2A2A2A"/>
                </a:solidFill>
                <a:latin typeface="Georgia" panose="02040502050405020303" pitchFamily="18" charset="0"/>
              </a:rPr>
              <a:t>cetoide</a:t>
            </a:r>
            <a:r>
              <a:rPr lang="en-US" sz="2400" dirty="0" err="1">
                <a:solidFill>
                  <a:srgbClr val="2A2A2A"/>
                </a:solidFill>
                <a:latin typeface="Georgia" panose="02040502050405020303" pitchFamily="18" charset="0"/>
              </a:rPr>
              <a:t>the</a:t>
            </a:r>
            <a:r>
              <a:rPr lang="en-US" sz="2400" dirty="0">
                <a:solidFill>
                  <a:srgbClr val="2A2A2A"/>
                </a:solidFill>
                <a:latin typeface="Georgia" panose="02040502050405020303" pitchFamily="18" charset="0"/>
              </a:rPr>
              <a:t> Earth’s </a:t>
            </a:r>
            <a:r>
              <a:rPr lang="en-US" sz="2400" i="1" dirty="0">
                <a:solidFill>
                  <a:srgbClr val="2A2A2A"/>
                </a:solidFill>
                <a:latin typeface="Georgia" panose="02040502050405020303" pitchFamily="18" charset="0"/>
              </a:rPr>
              <a:t>s</a:t>
            </a:r>
            <a:r>
              <a:rPr lang="en-US" sz="2400" dirty="0">
                <a:solidFill>
                  <a:srgbClr val="2A2A2A"/>
                </a:solidFill>
                <a:latin typeface="Georgia" panose="02040502050405020303" pitchFamily="18" charset="0"/>
              </a:rPr>
              <a:t>, first great whale.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28CE1-EAFD-402C-8F34-2FEBF9B2ACCE}"/>
              </a:ext>
            </a:extLst>
          </p:cNvPr>
          <p:cNvSpPr txBox="1"/>
          <p:nvPr/>
        </p:nvSpPr>
        <p:spPr>
          <a:xfrm>
            <a:off x="5070353" y="347873"/>
            <a:ext cx="2816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Source;</a:t>
            </a: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A Review Of The </a:t>
            </a:r>
            <a:r>
              <a:rPr lang="en-US" sz="1600" dirty="0" err="1">
                <a:latin typeface="Georgia" panose="02040502050405020303" pitchFamily="18" charset="0"/>
              </a:rPr>
              <a:t>Archaeoceti</a:t>
            </a:r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By Remington Kellogg</a:t>
            </a: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1936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2D7A3-731B-4E91-9634-77AFFB915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42191"/>
            <a:ext cx="973287" cy="10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649390-B238-4A4F-A62B-2E191DF51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1790700"/>
            <a:ext cx="11055506" cy="4933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648FDE-A857-4630-90A7-50BA539F9BEF}"/>
              </a:ext>
            </a:extLst>
          </p:cNvPr>
          <p:cNvSpPr txBox="1"/>
          <p:nvPr/>
        </p:nvSpPr>
        <p:spPr>
          <a:xfrm>
            <a:off x="219076" y="156364"/>
            <a:ext cx="11636684" cy="1569660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i="1" dirty="0">
              <a:latin typeface="Georgia" panose="02040502050405020303" pitchFamily="18" charset="0"/>
            </a:endParaRPr>
          </a:p>
          <a:p>
            <a:pPr algn="ctr"/>
            <a:r>
              <a:rPr lang="en-US" sz="2000" b="1" i="1" dirty="0" err="1">
                <a:latin typeface="Georgia" panose="02040502050405020303" pitchFamily="18" charset="0"/>
              </a:rPr>
              <a:t>Basilosaurus</a:t>
            </a:r>
            <a:r>
              <a:rPr lang="en-US" sz="2000" b="1" i="1" dirty="0">
                <a:latin typeface="Georgia" panose="02040502050405020303" pitchFamily="18" charset="0"/>
              </a:rPr>
              <a:t> </a:t>
            </a:r>
            <a:r>
              <a:rPr lang="en-US" sz="2000" b="1" i="1" dirty="0" err="1">
                <a:latin typeface="Georgia" panose="02040502050405020303" pitchFamily="18" charset="0"/>
              </a:rPr>
              <a:t>cetoides</a:t>
            </a:r>
            <a:r>
              <a:rPr lang="en-US" sz="2000" b="1" i="1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Reconstruction with human skeleton for scale.</a:t>
            </a:r>
          </a:p>
          <a:p>
            <a:pPr algn="ctr"/>
            <a:r>
              <a:rPr lang="en-US" sz="2000" i="1" dirty="0" err="1">
                <a:latin typeface="Georgia" panose="02040502050405020303" pitchFamily="18" charset="0"/>
              </a:rPr>
              <a:t>Basilosaurus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latin typeface="Georgia" panose="02040502050405020303" pitchFamily="18" charset="0"/>
              </a:rPr>
              <a:t>cetoides</a:t>
            </a:r>
            <a:r>
              <a:rPr lang="en-US" sz="2000" i="1" dirty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was set up as a species by Richard Owen in 1839 and is well known from both the Southeastern USA and Egypt. It’s the state fossil of both Mississippi and Alabama.</a:t>
            </a:r>
          </a:p>
          <a:p>
            <a:pPr algn="ctr"/>
            <a:endParaRPr lang="en-US" sz="800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26135-332C-46E6-9D43-9C78C9A20264}"/>
              </a:ext>
            </a:extLst>
          </p:cNvPr>
          <p:cNvSpPr txBox="1"/>
          <p:nvPr/>
        </p:nvSpPr>
        <p:spPr>
          <a:xfrm>
            <a:off x="562654" y="5687581"/>
            <a:ext cx="6610350" cy="707886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The </a:t>
            </a:r>
            <a:r>
              <a:rPr lang="en-US" sz="2000" dirty="0" err="1">
                <a:latin typeface="Georgia" panose="02040502050405020303" pitchFamily="18" charset="0"/>
              </a:rPr>
              <a:t>Tivola</a:t>
            </a:r>
            <a:r>
              <a:rPr lang="en-US" sz="2000" dirty="0">
                <a:latin typeface="Georgia" panose="02040502050405020303" pitchFamily="18" charset="0"/>
              </a:rPr>
              <a:t> Limestone which occurs in Houston County and produced this whale, is roughly 35 million years old.</a:t>
            </a:r>
          </a:p>
        </p:txBody>
      </p:sp>
      <p:pic>
        <p:nvPicPr>
          <p:cNvPr id="5" name="Picture 4" descr="A person standing in front of a dinosaur&#10;&#10;Description automatically generated">
            <a:extLst>
              <a:ext uri="{FF2B5EF4-FFF2-40B4-BE49-F238E27FC236}">
                <a16:creationId xmlns:a16="http://schemas.microsoft.com/office/drawing/2014/main" id="{88A8EC24-1E92-4034-B190-1B127A15B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14" y="2079641"/>
            <a:ext cx="3017550" cy="2263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053B9-46D2-4ACC-A135-14E32ADF2DCC}"/>
              </a:ext>
            </a:extLst>
          </p:cNvPr>
          <p:cNvSpPr txBox="1"/>
          <p:nvPr/>
        </p:nvSpPr>
        <p:spPr>
          <a:xfrm>
            <a:off x="8984514" y="4443984"/>
            <a:ext cx="301755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Georgia" panose="02040502050405020303" pitchFamily="18" charset="0"/>
              </a:rPr>
              <a:t>Basilosaurus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mandible from Egypt.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7BFEF-8A43-48CE-BAFA-43204AF49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40" y="5916490"/>
            <a:ext cx="715068" cy="80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1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0E7F9BE0-3E30-4BAD-B066-E1130342B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7" y="2105024"/>
            <a:ext cx="2834219" cy="4044589"/>
          </a:xfrm>
          <a:prstGeom prst="rect">
            <a:avLst/>
          </a:prstGeom>
        </p:spPr>
      </p:pic>
      <p:pic>
        <p:nvPicPr>
          <p:cNvPr id="5" name="Picture 4" descr="A vintage photo of an old building&#10;&#10;Description automatically generated">
            <a:extLst>
              <a:ext uri="{FF2B5EF4-FFF2-40B4-BE49-F238E27FC236}">
                <a16:creationId xmlns:a16="http://schemas.microsoft.com/office/drawing/2014/main" id="{D9EB5130-904D-4991-B296-F0790D49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365660"/>
            <a:ext cx="7234338" cy="46631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416D56-9D84-48AB-9241-BA004DC68E34}"/>
              </a:ext>
            </a:extLst>
          </p:cNvPr>
          <p:cNvSpPr txBox="1"/>
          <p:nvPr/>
        </p:nvSpPr>
        <p:spPr>
          <a:xfrm>
            <a:off x="114300" y="232311"/>
            <a:ext cx="417195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Georgia Lime Rock contacted </a:t>
            </a:r>
          </a:p>
          <a:p>
            <a:r>
              <a:rPr lang="en-US" sz="2400" dirty="0">
                <a:latin typeface="Georgia" panose="02040502050405020303" pitchFamily="18" charset="0"/>
              </a:rPr>
              <a:t>Leon P. Smith, </a:t>
            </a:r>
          </a:p>
          <a:p>
            <a:r>
              <a:rPr lang="en-US" sz="2400" dirty="0">
                <a:latin typeface="Georgia" panose="02040502050405020303" pitchFamily="18" charset="0"/>
              </a:rPr>
              <a:t>Professor of Geology, </a:t>
            </a:r>
          </a:p>
          <a:p>
            <a:r>
              <a:rPr lang="en-US" sz="2400" dirty="0">
                <a:latin typeface="Georgia" panose="02040502050405020303" pitchFamily="18" charset="0"/>
              </a:rPr>
              <a:t>at Wesleyan College.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16C52-ACC3-4D33-835C-11808505051D}"/>
              </a:ext>
            </a:extLst>
          </p:cNvPr>
          <p:cNvSpPr txBox="1"/>
          <p:nvPr/>
        </p:nvSpPr>
        <p:spPr>
          <a:xfrm>
            <a:off x="3600449" y="5425360"/>
            <a:ext cx="859155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Professor Smith visited the quarry and recovered 23 sections of vertebrae, several head bones, two large pieces of jawbones with teeth and a large box full of fractions of rib bones.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BFA2D-8904-491A-87F2-E534CBA1F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3" y="2898615"/>
            <a:ext cx="944085" cy="10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8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C4487-6D82-44F8-AB21-628F97E06D1A}"/>
              </a:ext>
            </a:extLst>
          </p:cNvPr>
          <p:cNvSpPr txBox="1"/>
          <p:nvPr/>
        </p:nvSpPr>
        <p:spPr>
          <a:xfrm>
            <a:off x="228105" y="113350"/>
            <a:ext cx="11878170" cy="156966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Georgia" panose="02040502050405020303" pitchFamily="18" charset="0"/>
              </a:rPr>
              <a:t>Basilosaurus</a:t>
            </a:r>
            <a:r>
              <a:rPr lang="en-US" sz="2400" b="1" i="1" dirty="0">
                <a:latin typeface="Georgia" panose="02040502050405020303" pitchFamily="18" charset="0"/>
              </a:rPr>
              <a:t> </a:t>
            </a:r>
            <a:r>
              <a:rPr lang="en-US" sz="2400" b="1" i="1" dirty="0" err="1">
                <a:latin typeface="Georgia" panose="02040502050405020303" pitchFamily="18" charset="0"/>
              </a:rPr>
              <a:t>cetoides</a:t>
            </a:r>
            <a:endParaRPr lang="en-US" sz="2400" b="1" dirty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The living whale was 40 to 50 feet long.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This quarry with its whale fossils, 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shark teeth, sand dollars, and sea shells is 150 miles inland.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89526-3A91-4A3E-87E3-6C8023F6D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6" y="1867521"/>
            <a:ext cx="10811369" cy="4877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2EF2C0-7906-439E-A4E0-F5E790EF1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421930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castle&#10;&#10;Description automatically generated">
            <a:extLst>
              <a:ext uri="{FF2B5EF4-FFF2-40B4-BE49-F238E27FC236}">
                <a16:creationId xmlns:a16="http://schemas.microsoft.com/office/drawing/2014/main" id="{A1939A33-9371-4804-B126-B3A36A531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4" y="302467"/>
            <a:ext cx="8338582" cy="62539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11118-006B-4E66-A065-2622F59F60AE}"/>
              </a:ext>
            </a:extLst>
          </p:cNvPr>
          <p:cNvSpPr txBox="1"/>
          <p:nvPr/>
        </p:nvSpPr>
        <p:spPr>
          <a:xfrm>
            <a:off x="8763000" y="185428"/>
            <a:ext cx="3283527" cy="637097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Professor Smith hoped to assemble the skeleton and display it in the Wesleyan Museum.</a:t>
            </a: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In the end, the fossils were donated to the United States National Museum under the care of Remington Kellogg.</a:t>
            </a: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The United States National Museum later became the Smithsonian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6E716-5E77-4F41-AEC9-26DC85946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5476875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3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lane, floor&#10;&#10;Description automatically generated">
            <a:extLst>
              <a:ext uri="{FF2B5EF4-FFF2-40B4-BE49-F238E27FC236}">
                <a16:creationId xmlns:a16="http://schemas.microsoft.com/office/drawing/2014/main" id="{4EF5033C-9600-4AB2-A0AD-9BC00EEB2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2617985"/>
            <a:ext cx="5024933" cy="3990634"/>
          </a:xfrm>
          <a:prstGeom prst="rect">
            <a:avLst/>
          </a:prstGeom>
        </p:spPr>
      </p:pic>
      <p:pic>
        <p:nvPicPr>
          <p:cNvPr id="7" name="Picture 6" descr="A person sitting at a table with a guitar&#10;&#10;Description automatically generated">
            <a:extLst>
              <a:ext uri="{FF2B5EF4-FFF2-40B4-BE49-F238E27FC236}">
                <a16:creationId xmlns:a16="http://schemas.microsoft.com/office/drawing/2014/main" id="{50549694-24F4-47DA-A127-B174D299A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2" y="179479"/>
            <a:ext cx="3401568" cy="36484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AA901C-E3C5-4E30-A42D-C47ED9FD5DD8}"/>
              </a:ext>
            </a:extLst>
          </p:cNvPr>
          <p:cNvSpPr txBox="1"/>
          <p:nvPr/>
        </p:nvSpPr>
        <p:spPr>
          <a:xfrm>
            <a:off x="3876675" y="199367"/>
            <a:ext cx="8078432" cy="221599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In 1928 Remington Kellogg became the assistant curator at the United States National Museum.</a:t>
            </a: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That same year he published</a:t>
            </a:r>
          </a:p>
          <a:p>
            <a:pPr algn="ctr"/>
            <a:r>
              <a:rPr lang="en-US" sz="2000" i="1" dirty="0">
                <a:latin typeface="Georgia" panose="02040502050405020303" pitchFamily="18" charset="0"/>
              </a:rPr>
              <a:t>The History of Whales - Their Adaptation to Life in the Water </a:t>
            </a: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this paper established him as an expert </a:t>
            </a: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on the natural history of whales. </a:t>
            </a:r>
          </a:p>
          <a:p>
            <a:pPr algn="ctr"/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73B43-21A7-451A-B0FF-96AF3BC30258}"/>
              </a:ext>
            </a:extLst>
          </p:cNvPr>
          <p:cNvSpPr txBox="1"/>
          <p:nvPr/>
        </p:nvSpPr>
        <p:spPr>
          <a:xfrm>
            <a:off x="170458" y="4731182"/>
            <a:ext cx="5652592" cy="187743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In 1937 he was a US delegate to the International Conference on Whaling which led to the first hunting protections for whales. </a:t>
            </a: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He became curator of National Museum of Natural History in 1942.</a:t>
            </a:r>
          </a:p>
          <a:p>
            <a:pPr algn="ctr"/>
            <a:endParaRPr lang="en-US" sz="800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0DD0BF-4532-4612-8F01-1AEDB87F5EE5}"/>
              </a:ext>
            </a:extLst>
          </p:cNvPr>
          <p:cNvSpPr txBox="1"/>
          <p:nvPr/>
        </p:nvSpPr>
        <p:spPr>
          <a:xfrm>
            <a:off x="3876675" y="2617985"/>
            <a:ext cx="2937966" cy="187743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In 1936 he published</a:t>
            </a:r>
          </a:p>
          <a:p>
            <a:pPr algn="ctr"/>
            <a:r>
              <a:rPr lang="en-US" sz="2000" i="1" dirty="0">
                <a:latin typeface="Georgia" panose="02040502050405020303" pitchFamily="18" charset="0"/>
              </a:rPr>
              <a:t>A Review of </a:t>
            </a:r>
            <a:r>
              <a:rPr lang="en-US" sz="2000" i="1" dirty="0" err="1">
                <a:latin typeface="Georgia" panose="02040502050405020303" pitchFamily="18" charset="0"/>
              </a:rPr>
              <a:t>Archaeoceti</a:t>
            </a:r>
            <a:r>
              <a:rPr lang="en-US" sz="2000" dirty="0">
                <a:latin typeface="Georgia" panose="02040502050405020303" pitchFamily="18" charset="0"/>
              </a:rPr>
              <a:t> and our own Houston County whale was included.</a:t>
            </a:r>
            <a:r>
              <a:rPr lang="en-US" sz="2000" i="1" dirty="0">
                <a:latin typeface="Georgia" panose="02040502050405020303" pitchFamily="18" charset="0"/>
              </a:rPr>
              <a:t>  </a:t>
            </a:r>
          </a:p>
          <a:p>
            <a:pPr algn="ctr"/>
            <a:endParaRPr lang="en-US" sz="800" i="1" dirty="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CFAF9-A3C3-40E6-859C-235BB7068A2A}"/>
              </a:ext>
            </a:extLst>
          </p:cNvPr>
          <p:cNvSpPr txBox="1"/>
          <p:nvPr/>
        </p:nvSpPr>
        <p:spPr>
          <a:xfrm>
            <a:off x="213817" y="3827935"/>
            <a:ext cx="346283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Remington Kellogg 1892-1969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EBC69-D12B-4E83-BD26-0531BB488366}"/>
              </a:ext>
            </a:extLst>
          </p:cNvPr>
          <p:cNvSpPr txBox="1"/>
          <p:nvPr/>
        </p:nvSpPr>
        <p:spPr>
          <a:xfrm>
            <a:off x="6987325" y="2659070"/>
            <a:ext cx="485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Full sized blue whale model once on display at the National Museum of Natural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DDBF7-520A-4CEB-B4D1-610A97346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83" y="5114925"/>
            <a:ext cx="84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16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11226</TotalTime>
  <Words>719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Georgia Pro</vt:lpstr>
      <vt:lpstr>Office Theme</vt:lpstr>
      <vt:lpstr>Georgia’s Fossils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Georgia’s Fossils</dc:title>
  <dc:creator>Thomas Thurman</dc:creator>
  <cp:lastModifiedBy>Thomas Thurman</cp:lastModifiedBy>
  <cp:revision>75</cp:revision>
  <dcterms:created xsi:type="dcterms:W3CDTF">2019-02-16T10:23:40Z</dcterms:created>
  <dcterms:modified xsi:type="dcterms:W3CDTF">2020-12-19T14:19:10Z</dcterms:modified>
</cp:coreProperties>
</file>