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77" r:id="rId3"/>
    <p:sldId id="257" r:id="rId4"/>
    <p:sldId id="258" r:id="rId5"/>
    <p:sldId id="259" r:id="rId6"/>
    <p:sldId id="260" r:id="rId7"/>
    <p:sldId id="270" r:id="rId8"/>
    <p:sldId id="273" r:id="rId9"/>
    <p:sldId id="274" r:id="rId10"/>
    <p:sldId id="264" r:id="rId11"/>
    <p:sldId id="268" r:id="rId12"/>
    <p:sldId id="281" r:id="rId13"/>
    <p:sldId id="269" r:id="rId14"/>
    <p:sldId id="275" r:id="rId15"/>
    <p:sldId id="289" r:id="rId16"/>
    <p:sldId id="290" r:id="rId17"/>
    <p:sldId id="272" r:id="rId18"/>
    <p:sldId id="279" r:id="rId19"/>
    <p:sldId id="280" r:id="rId20"/>
    <p:sldId id="291" r:id="rId21"/>
    <p:sldId id="263" r:id="rId22"/>
    <p:sldId id="265" r:id="rId23"/>
    <p:sldId id="271" r:id="rId24"/>
    <p:sldId id="267" r:id="rId25"/>
    <p:sldId id="276" r:id="rId26"/>
    <p:sldId id="266" r:id="rId27"/>
    <p:sldId id="283" r:id="rId28"/>
    <p:sldId id="288"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B1D5A5-E539-4B9A-9D2E-B49448E8D48D}">
          <p14:sldIdLst>
            <p14:sldId id="256"/>
            <p14:sldId id="277"/>
            <p14:sldId id="257"/>
            <p14:sldId id="258"/>
            <p14:sldId id="259"/>
            <p14:sldId id="260"/>
            <p14:sldId id="270"/>
            <p14:sldId id="273"/>
            <p14:sldId id="274"/>
            <p14:sldId id="264"/>
            <p14:sldId id="268"/>
            <p14:sldId id="281"/>
            <p14:sldId id="269"/>
            <p14:sldId id="275"/>
            <p14:sldId id="289"/>
            <p14:sldId id="290"/>
            <p14:sldId id="272"/>
            <p14:sldId id="279"/>
            <p14:sldId id="280"/>
            <p14:sldId id="291"/>
            <p14:sldId id="263"/>
            <p14:sldId id="265"/>
            <p14:sldId id="271"/>
            <p14:sldId id="267"/>
            <p14:sldId id="276"/>
            <p14:sldId id="266"/>
            <p14:sldId id="283"/>
            <p14:sldId id="288"/>
            <p14:sldId id="261"/>
          </p14:sldIdLst>
        </p14:section>
        <p14:section name="Untitled Section" id="{BFBE8642-85CC-4488-AAA2-8F7D7BD487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1704"/>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01" autoAdjust="0"/>
    <p:restoredTop sz="94660"/>
  </p:normalViewPr>
  <p:slideViewPr>
    <p:cSldViewPr snapToGrid="0">
      <p:cViewPr varScale="1">
        <p:scale>
          <a:sx n="114" d="100"/>
          <a:sy n="114" d="100"/>
        </p:scale>
        <p:origin x="468" y="138"/>
      </p:cViewPr>
      <p:guideLst/>
    </p:cSldViewPr>
  </p:slideViewPr>
  <p:notesTextViewPr>
    <p:cViewPr>
      <p:scale>
        <a:sx n="1" d="1"/>
        <a:sy n="1" d="1"/>
      </p:scale>
      <p:origin x="0" y="0"/>
    </p:cViewPr>
  </p:notesTextViewPr>
  <p:sorterViewPr>
    <p:cViewPr>
      <p:scale>
        <a:sx n="100" d="100"/>
        <a:sy n="100" d="100"/>
      </p:scale>
      <p:origin x="0" y="-15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6D986-7074-46E6-8057-1401FEBCFCD0}" type="datetimeFigureOut">
              <a:rPr lang="en-US" smtClean="0"/>
              <a:t>7/8/2018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F2C40-8EF4-4E4D-B85F-060594E6CA40}" type="slidenum">
              <a:rPr lang="en-US" smtClean="0"/>
              <a:t>‹#›</a:t>
            </a:fld>
            <a:endParaRPr lang="en-US"/>
          </a:p>
        </p:txBody>
      </p:sp>
    </p:spTree>
    <p:extLst>
      <p:ext uri="{BB962C8B-B14F-4D97-AF65-F5344CB8AC3E}">
        <p14:creationId xmlns:p14="http://schemas.microsoft.com/office/powerpoint/2010/main" val="216090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91C5-ED67-483A-93DC-3D632E1FB1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6DD03E-4A36-43A1-9137-AC107A9876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9661B4-6656-46EF-9F7E-335F5E7B2C86}"/>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5" name="Footer Placeholder 4">
            <a:extLst>
              <a:ext uri="{FF2B5EF4-FFF2-40B4-BE49-F238E27FC236}">
                <a16:creationId xmlns:a16="http://schemas.microsoft.com/office/drawing/2014/main" id="{D6CB5117-ADF4-46EF-AB2D-BF39329CD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D6047-283B-4575-A91A-DE3B7B1B6BC5}"/>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860946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6F98-EABF-45FF-8529-E3DA30009E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BEE83C-2373-4F2E-BB3E-701EB7BD2B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5CF45-2EFD-45D3-90F3-2108F9630956}"/>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5" name="Footer Placeholder 4">
            <a:extLst>
              <a:ext uri="{FF2B5EF4-FFF2-40B4-BE49-F238E27FC236}">
                <a16:creationId xmlns:a16="http://schemas.microsoft.com/office/drawing/2014/main" id="{E7215D09-470D-41FB-96B1-41078012B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C9B7B-ABE1-4E6F-98BD-4D6F89C78085}"/>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297012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B8C647-F8CC-4793-B5F8-6426494252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8EE8F-5AF8-4ABE-B13F-B48F8CD895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1C975-109D-4BFF-9FBE-5064C161983E}"/>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5" name="Footer Placeholder 4">
            <a:extLst>
              <a:ext uri="{FF2B5EF4-FFF2-40B4-BE49-F238E27FC236}">
                <a16:creationId xmlns:a16="http://schemas.microsoft.com/office/drawing/2014/main" id="{456CF0E7-4DF6-47B6-9CD3-6AF02AE42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F6B38-55E3-4CA7-9B28-A77EA405BF24}"/>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218660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5F89-E602-4236-9117-42530A394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B74CBA-6B20-4CEB-93FA-16BF0524BB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8AA2A-AED7-4221-BDC9-A07B88A8ED4D}"/>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5" name="Footer Placeholder 4">
            <a:extLst>
              <a:ext uri="{FF2B5EF4-FFF2-40B4-BE49-F238E27FC236}">
                <a16:creationId xmlns:a16="http://schemas.microsoft.com/office/drawing/2014/main" id="{B79C236C-CE9C-4A25-8BB9-E24F2A59E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B6ACD0-6BF8-4529-AA3A-E9C2587D3A5B}"/>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373787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0D312-C8B0-4FD6-8F8A-08AB276B0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BA69A-AA08-417D-853A-DC09C814F8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307E85-62C4-4796-8E4A-6733F17B21ED}"/>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5" name="Footer Placeholder 4">
            <a:extLst>
              <a:ext uri="{FF2B5EF4-FFF2-40B4-BE49-F238E27FC236}">
                <a16:creationId xmlns:a16="http://schemas.microsoft.com/office/drawing/2014/main" id="{8542C225-E549-47E2-A312-2942B51EB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10F8D-DB82-41DB-A017-EA689F3A795B}"/>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582416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36F7-E0B1-4D44-AB98-A279BE1E5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75CD-74E0-4C82-B4AE-64AF4E6F61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5863B-F8EC-4108-BC9F-CAFA03C8D7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05EFD4-951E-4221-A2A9-6C25D5B2E1F0}"/>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6" name="Footer Placeholder 5">
            <a:extLst>
              <a:ext uri="{FF2B5EF4-FFF2-40B4-BE49-F238E27FC236}">
                <a16:creationId xmlns:a16="http://schemas.microsoft.com/office/drawing/2014/main" id="{547515E8-920C-4DFF-82E5-040CA9AC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E6B15B-34CE-4B5A-86D5-3BFD736615C2}"/>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2266186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BCB4-CED4-471B-86AF-345C1637AA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F6BE1-1AA2-4639-AB9C-4D1D359DC0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AA2D864-D5CC-428A-986C-50E64FC1A31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DEFC69-8908-4854-8C26-DC2FD0029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D820DA-B182-4850-A6FA-06DA556A43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9EE760-E20C-4468-A797-3DC87B9AD40B}"/>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8" name="Footer Placeholder 7">
            <a:extLst>
              <a:ext uri="{FF2B5EF4-FFF2-40B4-BE49-F238E27FC236}">
                <a16:creationId xmlns:a16="http://schemas.microsoft.com/office/drawing/2014/main" id="{71502260-5198-4B7A-A215-E254A5D25A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F9610C-8CC4-4732-9BE7-31EB77BA83EF}"/>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354440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1762-0BE4-4E13-B66E-F493DF8878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92FBD1-5821-48BA-8639-9CA6CB39938D}"/>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4" name="Footer Placeholder 3">
            <a:extLst>
              <a:ext uri="{FF2B5EF4-FFF2-40B4-BE49-F238E27FC236}">
                <a16:creationId xmlns:a16="http://schemas.microsoft.com/office/drawing/2014/main" id="{6259F4C8-CFA0-48A2-91D4-F15A10B172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2B59F-B6CC-4FA8-99C7-37A96636E584}"/>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303522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0E3BFA-8141-4D0A-8E4C-24745299A769}"/>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3" name="Footer Placeholder 2">
            <a:extLst>
              <a:ext uri="{FF2B5EF4-FFF2-40B4-BE49-F238E27FC236}">
                <a16:creationId xmlns:a16="http://schemas.microsoft.com/office/drawing/2014/main" id="{0EF5D393-A933-4A32-8D72-93266A1BDE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793613-5618-4837-BA6C-32942165AD62}"/>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38133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00CE-55AC-4817-9896-4FF759C87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64E208-F72C-45E3-9527-1C1182D4B2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4FD5BB-BE05-4797-B588-99CA13990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010ECD-F7CF-4197-A85F-4705F58C5EF0}"/>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6" name="Footer Placeholder 5">
            <a:extLst>
              <a:ext uri="{FF2B5EF4-FFF2-40B4-BE49-F238E27FC236}">
                <a16:creationId xmlns:a16="http://schemas.microsoft.com/office/drawing/2014/main" id="{79087C0C-CCB3-4BD4-A00B-9DDC94AB3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1660B-B685-4E66-A04F-AAB2D124464E}"/>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4033588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8CD1-4CFE-4041-93C9-D67CDE9E9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E75E53-73CF-4933-B4A4-99C80D1F4F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D9E401-B01C-4EBA-BF22-63358802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69EA5C-F9DA-49E4-BB8A-C101F4A6A292}"/>
              </a:ext>
            </a:extLst>
          </p:cNvPr>
          <p:cNvSpPr>
            <a:spLocks noGrp="1"/>
          </p:cNvSpPr>
          <p:nvPr>
            <p:ph type="dt" sz="half" idx="10"/>
          </p:nvPr>
        </p:nvSpPr>
        <p:spPr/>
        <p:txBody>
          <a:bodyPr/>
          <a:lstStyle/>
          <a:p>
            <a:fld id="{0DBFA46A-0F48-48E5-80C8-CFADA9574AA2}" type="datetimeFigureOut">
              <a:rPr lang="en-US" smtClean="0"/>
              <a:t>7/8/2018</a:t>
            </a:fld>
            <a:endParaRPr lang="en-US"/>
          </a:p>
        </p:txBody>
      </p:sp>
      <p:sp>
        <p:nvSpPr>
          <p:cNvPr id="6" name="Footer Placeholder 5">
            <a:extLst>
              <a:ext uri="{FF2B5EF4-FFF2-40B4-BE49-F238E27FC236}">
                <a16:creationId xmlns:a16="http://schemas.microsoft.com/office/drawing/2014/main" id="{F87E0833-C8C0-4ED6-B9D3-0D36BD742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99E53-2860-41DD-89BC-431BE566D03D}"/>
              </a:ext>
            </a:extLst>
          </p:cNvPr>
          <p:cNvSpPr>
            <a:spLocks noGrp="1"/>
          </p:cNvSpPr>
          <p:nvPr>
            <p:ph type="sldNum" sz="quarter" idx="12"/>
          </p:nvPr>
        </p:nvSpPr>
        <p:spPr/>
        <p:txBody>
          <a:bodyPr/>
          <a:lstStyle/>
          <a:p>
            <a:fld id="{7F06D023-8238-44B9-9DB3-01160B2A6F4B}" type="slidenum">
              <a:rPr lang="en-US" smtClean="0"/>
              <a:t>‹#›</a:t>
            </a:fld>
            <a:endParaRPr lang="en-US"/>
          </a:p>
        </p:txBody>
      </p:sp>
    </p:spTree>
    <p:extLst>
      <p:ext uri="{BB962C8B-B14F-4D97-AF65-F5344CB8AC3E}">
        <p14:creationId xmlns:p14="http://schemas.microsoft.com/office/powerpoint/2010/main" val="615739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3C218F-D00C-402B-93E7-1750319B20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70E22-4217-4FD1-9E7E-ABF8A1CE62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E6542-26E2-4F43-B9F8-B68920ECA9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BFA46A-0F48-48E5-80C8-CFADA9574AA2}" type="datetimeFigureOut">
              <a:rPr lang="en-US" smtClean="0"/>
              <a:t>7/8/2018</a:t>
            </a:fld>
            <a:endParaRPr lang="en-US"/>
          </a:p>
        </p:txBody>
      </p:sp>
      <p:sp>
        <p:nvSpPr>
          <p:cNvPr id="5" name="Footer Placeholder 4">
            <a:extLst>
              <a:ext uri="{FF2B5EF4-FFF2-40B4-BE49-F238E27FC236}">
                <a16:creationId xmlns:a16="http://schemas.microsoft.com/office/drawing/2014/main" id="{8D676997-0144-4936-9C9D-AF6B6B550D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A8B1E5-25E1-4E5B-A6BF-067D1156C6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6D023-8238-44B9-9DB3-01160B2A6F4B}" type="slidenum">
              <a:rPr lang="en-US" smtClean="0"/>
              <a:t>‹#›</a:t>
            </a:fld>
            <a:endParaRPr lang="en-US"/>
          </a:p>
        </p:txBody>
      </p:sp>
    </p:spTree>
    <p:extLst>
      <p:ext uri="{BB962C8B-B14F-4D97-AF65-F5344CB8AC3E}">
        <p14:creationId xmlns:p14="http://schemas.microsoft.com/office/powerpoint/2010/main" val="2936408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3.jpg"/><Relationship Id="rId2" Type="http://schemas.openxmlformats.org/officeDocument/2006/relationships/image" Target="../media/image24.jpg"/><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0.jpg"/><Relationship Id="rId7" Type="http://schemas.openxmlformats.org/officeDocument/2006/relationships/image" Target="../media/image33.jpg"/><Relationship Id="rId2" Type="http://schemas.openxmlformats.org/officeDocument/2006/relationships/image" Target="../media/image29.jp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jpg"/><Relationship Id="rId10" Type="http://schemas.openxmlformats.org/officeDocument/2006/relationships/image" Target="../media/image36.jpg"/><Relationship Id="rId4" Type="http://schemas.openxmlformats.org/officeDocument/2006/relationships/image" Target="../media/image31.jpg"/><Relationship Id="rId9"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 Id="rId6" Type="http://schemas.openxmlformats.org/officeDocument/2006/relationships/image" Target="../media/image3.jpg"/><Relationship Id="rId5" Type="http://schemas.openxmlformats.org/officeDocument/2006/relationships/image" Target="../media/image47.jp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2.jpg"/><Relationship Id="rId2" Type="http://schemas.openxmlformats.org/officeDocument/2006/relationships/image" Target="../media/image48.jpg"/><Relationship Id="rId1" Type="http://schemas.openxmlformats.org/officeDocument/2006/relationships/slideLayout" Target="../slideLayouts/slideLayout6.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7.jpg"/><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1.jpg"/><Relationship Id="rId1" Type="http://schemas.openxmlformats.org/officeDocument/2006/relationships/slideLayout" Target="../slideLayouts/slideLayout6.xm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hyperlink" Target="https://www.npr.org/templates/story/story.php?storyId=9459683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4.jpg"/><Relationship Id="rId1" Type="http://schemas.openxmlformats.org/officeDocument/2006/relationships/slideLayout" Target="../slideLayouts/slideLayout6.xml"/><Relationship Id="rId4" Type="http://schemas.openxmlformats.org/officeDocument/2006/relationships/hyperlink" Target="https://www.nyit.edu/medicine/evolution_of_dolphins_whal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n.mercopress.com/2011/10/12/argentine-swedish-team-discovers-49-million-years-fossil-of-fully-aquatic-whale-in-antarctica" TargetMode="External"/><Relationship Id="rId2" Type="http://schemas.openxmlformats.org/officeDocument/2006/relationships/image" Target="../media/image65.jp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hyperlink" Target="http://www.georgiasfossils.com/10-a-whale-for-georgia.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jpg"/><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descr="A close up of a lizard&#10;&#10;Description generated with very high confidence">
            <a:extLst>
              <a:ext uri="{FF2B5EF4-FFF2-40B4-BE49-F238E27FC236}">
                <a16:creationId xmlns:a16="http://schemas.microsoft.com/office/drawing/2014/main" id="{DA67B887-88D8-44F5-9BED-BE0BDACBC36B}"/>
              </a:ext>
            </a:extLst>
          </p:cNvPr>
          <p:cNvPicPr>
            <a:picLocks noChangeAspect="1"/>
          </p:cNvPicPr>
          <p:nvPr/>
        </p:nvPicPr>
        <p:blipFill rotWithShape="1">
          <a:blip r:embed="rId2">
            <a:extLst>
              <a:ext uri="{28A0092B-C50C-407E-A947-70E740481C1C}">
                <a14:useLocalDpi xmlns:a14="http://schemas.microsoft.com/office/drawing/2010/main" val="0"/>
              </a:ext>
            </a:extLst>
          </a:blip>
          <a:srcRect t="2596" b="2446"/>
          <a:stretch/>
        </p:blipFill>
        <p:spPr>
          <a:xfrm>
            <a:off x="7300510" y="255381"/>
            <a:ext cx="4679054" cy="6347237"/>
          </a:xfrm>
          <a:prstGeom prst="rect">
            <a:avLst/>
          </a:prstGeom>
        </p:spPr>
      </p:pic>
      <p:sp>
        <p:nvSpPr>
          <p:cNvPr id="2" name="Title 1">
            <a:extLst>
              <a:ext uri="{FF2B5EF4-FFF2-40B4-BE49-F238E27FC236}">
                <a16:creationId xmlns:a16="http://schemas.microsoft.com/office/drawing/2014/main" id="{BE7CEDF4-CF4B-4F20-9294-FBE40D5F145C}"/>
              </a:ext>
            </a:extLst>
          </p:cNvPr>
          <p:cNvSpPr>
            <a:spLocks noGrp="1"/>
          </p:cNvSpPr>
          <p:nvPr>
            <p:ph type="title"/>
          </p:nvPr>
        </p:nvSpPr>
        <p:spPr>
          <a:xfrm>
            <a:off x="5771626" y="156753"/>
            <a:ext cx="5556792" cy="768130"/>
          </a:xfrm>
        </p:spPr>
        <p:txBody>
          <a:bodyPr>
            <a:normAutofit/>
          </a:bodyPr>
          <a:lstStyle/>
          <a:p>
            <a:pPr lvl="0">
              <a:lnSpc>
                <a:spcPct val="100000"/>
              </a:lnSpc>
              <a:spcBef>
                <a:spcPts val="0"/>
              </a:spcBef>
            </a:pPr>
            <a:r>
              <a:rPr lang="en-US" sz="3600" dirty="0">
                <a:solidFill>
                  <a:srgbClr val="321704"/>
                </a:solidFill>
                <a:latin typeface="Georgia Pro Cond Semibold" panose="020B0604020202020204" pitchFamily="18" charset="0"/>
              </a:rPr>
              <a:t>A Whale for Georgia</a:t>
            </a:r>
          </a:p>
        </p:txBody>
      </p:sp>
      <p:pic>
        <p:nvPicPr>
          <p:cNvPr id="7" name="Picture 6" descr="A picture containing text, animal, invertebrate&#10;&#10;Description generated with very high confidence">
            <a:extLst>
              <a:ext uri="{FF2B5EF4-FFF2-40B4-BE49-F238E27FC236}">
                <a16:creationId xmlns:a16="http://schemas.microsoft.com/office/drawing/2014/main" id="{63FB0D4C-5B2E-42AF-87E0-3C0BDBE98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24" y="173638"/>
            <a:ext cx="5295281" cy="6347237"/>
          </a:xfrm>
          <a:prstGeom prst="rect">
            <a:avLst/>
          </a:prstGeom>
          <a:ln w="19050">
            <a:solidFill>
              <a:schemeClr val="tx1"/>
            </a:solidFill>
          </a:ln>
        </p:spPr>
      </p:pic>
      <p:sp>
        <p:nvSpPr>
          <p:cNvPr id="9" name="TextBox 8">
            <a:extLst>
              <a:ext uri="{FF2B5EF4-FFF2-40B4-BE49-F238E27FC236}">
                <a16:creationId xmlns:a16="http://schemas.microsoft.com/office/drawing/2014/main" id="{3265D6B5-F235-4A05-BAA4-3A64BBA217E5}"/>
              </a:ext>
            </a:extLst>
          </p:cNvPr>
          <p:cNvSpPr txBox="1"/>
          <p:nvPr/>
        </p:nvSpPr>
        <p:spPr>
          <a:xfrm>
            <a:off x="5983610" y="2404086"/>
            <a:ext cx="3529846" cy="1569660"/>
          </a:xfrm>
          <a:prstGeom prst="rect">
            <a:avLst/>
          </a:prstGeom>
          <a:noFill/>
          <a:ln w="19050">
            <a:noFill/>
          </a:ln>
        </p:spPr>
        <p:txBody>
          <a:bodyPr wrap="square" rtlCol="0">
            <a:spAutoFit/>
          </a:bodyPr>
          <a:lstStyle/>
          <a:p>
            <a:pPr algn="r"/>
            <a:endParaRPr lang="en-US" sz="800" b="1" dirty="0">
              <a:latin typeface="Georgia" panose="02040502050405020303" pitchFamily="18" charset="0"/>
            </a:endParaRPr>
          </a:p>
          <a:p>
            <a:pPr algn="r"/>
            <a:r>
              <a:rPr lang="en-US" sz="2000" b="1" dirty="0">
                <a:latin typeface="Georgia" panose="02040502050405020303" pitchFamily="18" charset="0"/>
              </a:rPr>
              <a:t>How Our </a:t>
            </a:r>
          </a:p>
          <a:p>
            <a:pPr algn="r"/>
            <a:r>
              <a:rPr lang="en-US" sz="2000" b="1" dirty="0">
                <a:latin typeface="Georgia" panose="02040502050405020303" pitchFamily="18" charset="0"/>
              </a:rPr>
              <a:t>Georgia Whale </a:t>
            </a:r>
          </a:p>
          <a:p>
            <a:pPr algn="r"/>
            <a:r>
              <a:rPr lang="en-US" sz="2000" b="1" dirty="0">
                <a:latin typeface="Georgia" panose="02040502050405020303" pitchFamily="18" charset="0"/>
              </a:rPr>
              <a:t>Possibly Led </a:t>
            </a:r>
          </a:p>
          <a:p>
            <a:pPr algn="r"/>
            <a:r>
              <a:rPr lang="en-US" sz="2000" b="1" dirty="0">
                <a:latin typeface="Georgia" panose="02040502050405020303" pitchFamily="18" charset="0"/>
              </a:rPr>
              <a:t>to All Modern Whales</a:t>
            </a:r>
          </a:p>
          <a:p>
            <a:pPr algn="r"/>
            <a:endParaRPr lang="en-US" sz="800" b="1" dirty="0">
              <a:latin typeface="Georgia" panose="02040502050405020303" pitchFamily="18" charset="0"/>
            </a:endParaRPr>
          </a:p>
        </p:txBody>
      </p:sp>
      <p:sp>
        <p:nvSpPr>
          <p:cNvPr id="4" name="TextBox 3">
            <a:extLst>
              <a:ext uri="{FF2B5EF4-FFF2-40B4-BE49-F238E27FC236}">
                <a16:creationId xmlns:a16="http://schemas.microsoft.com/office/drawing/2014/main" id="{7F9324B9-154E-456C-A05A-7287C9A9470D}"/>
              </a:ext>
            </a:extLst>
          </p:cNvPr>
          <p:cNvSpPr txBox="1"/>
          <p:nvPr/>
        </p:nvSpPr>
        <p:spPr>
          <a:xfrm>
            <a:off x="5983609" y="5962583"/>
            <a:ext cx="4134592" cy="738664"/>
          </a:xfrm>
          <a:prstGeom prst="rect">
            <a:avLst/>
          </a:prstGeom>
          <a:noFill/>
        </p:spPr>
        <p:txBody>
          <a:bodyPr wrap="square" rtlCol="0">
            <a:spAutoFit/>
          </a:bodyPr>
          <a:lstStyle/>
          <a:p>
            <a:r>
              <a:rPr lang="en-US" sz="1400" i="1" dirty="0" err="1">
                <a:latin typeface="Georgia" panose="02040502050405020303" pitchFamily="18" charset="0"/>
              </a:rPr>
              <a:t>Georgiactus</a:t>
            </a:r>
            <a:r>
              <a:rPr lang="en-US" sz="1400" i="1" dirty="0">
                <a:latin typeface="Georgia" panose="02040502050405020303" pitchFamily="18" charset="0"/>
              </a:rPr>
              <a:t> </a:t>
            </a:r>
            <a:r>
              <a:rPr lang="en-US" sz="1400" i="1" dirty="0" err="1">
                <a:latin typeface="Georgia" panose="02040502050405020303" pitchFamily="18" charset="0"/>
              </a:rPr>
              <a:t>votglensis</a:t>
            </a:r>
            <a:r>
              <a:rPr lang="en-US" sz="1400" i="1" dirty="0">
                <a:latin typeface="Georgia" panose="02040502050405020303" pitchFamily="18" charset="0"/>
              </a:rPr>
              <a:t> </a:t>
            </a:r>
            <a:r>
              <a:rPr lang="en-US" sz="1400" dirty="0">
                <a:latin typeface="Georgia" panose="02040502050405020303" pitchFamily="18" charset="0"/>
              </a:rPr>
              <a:t>on display at </a:t>
            </a:r>
          </a:p>
          <a:p>
            <a:r>
              <a:rPr lang="en-US" sz="1400" dirty="0">
                <a:latin typeface="Georgia" panose="02040502050405020303" pitchFamily="18" charset="0"/>
              </a:rPr>
              <a:t>Georgia Southern Museum in Statesboro </a:t>
            </a:r>
          </a:p>
          <a:p>
            <a:r>
              <a:rPr lang="en-US" sz="1400" dirty="0">
                <a:latin typeface="Georgia" panose="02040502050405020303" pitchFamily="18" charset="0"/>
              </a:rPr>
              <a:t>Image donated by Brent Tharp; Museum Director</a:t>
            </a:r>
          </a:p>
        </p:txBody>
      </p:sp>
      <p:sp>
        <p:nvSpPr>
          <p:cNvPr id="6" name="Rectangle 5">
            <a:extLst>
              <a:ext uri="{FF2B5EF4-FFF2-40B4-BE49-F238E27FC236}">
                <a16:creationId xmlns:a16="http://schemas.microsoft.com/office/drawing/2014/main" id="{593B2EE6-B37C-49FE-8C85-FCE481F948B7}"/>
              </a:ext>
            </a:extLst>
          </p:cNvPr>
          <p:cNvSpPr/>
          <p:nvPr/>
        </p:nvSpPr>
        <p:spPr>
          <a:xfrm>
            <a:off x="6641019" y="820004"/>
            <a:ext cx="2260282" cy="738664"/>
          </a:xfrm>
          <a:prstGeom prst="rect">
            <a:avLst/>
          </a:prstGeom>
        </p:spPr>
        <p:txBody>
          <a:bodyPr wrap="square">
            <a:spAutoFit/>
          </a:bodyPr>
          <a:lstStyle/>
          <a:p>
            <a:pPr lvl="0"/>
            <a:r>
              <a:rPr lang="en-US" sz="1400" dirty="0">
                <a:solidFill>
                  <a:prstClr val="black"/>
                </a:solidFill>
                <a:latin typeface="Georgia" panose="02040502050405020303" pitchFamily="18" charset="0"/>
              </a:rPr>
              <a:t>By</a:t>
            </a:r>
          </a:p>
          <a:p>
            <a:pPr lvl="0"/>
            <a:r>
              <a:rPr lang="en-US" sz="1400" dirty="0">
                <a:solidFill>
                  <a:prstClr val="black"/>
                </a:solidFill>
                <a:latin typeface="Georgia" panose="02040502050405020303" pitchFamily="18" charset="0"/>
              </a:rPr>
              <a:t>Thomas Thurman</a:t>
            </a:r>
          </a:p>
          <a:p>
            <a:pPr lvl="0"/>
            <a:r>
              <a:rPr lang="en-US" sz="1400" dirty="0">
                <a:solidFill>
                  <a:prstClr val="black"/>
                </a:solidFill>
                <a:latin typeface="Georgia" panose="02040502050405020303" pitchFamily="18" charset="0"/>
              </a:rPr>
              <a:t>GeorgiasFossils.com</a:t>
            </a:r>
            <a:endParaRPr lang="en-US" sz="1400" b="1" dirty="0">
              <a:solidFill>
                <a:prstClr val="black"/>
              </a:solidFill>
              <a:latin typeface="Georgia" panose="02040502050405020303" pitchFamily="18" charset="0"/>
            </a:endParaRPr>
          </a:p>
        </p:txBody>
      </p:sp>
      <p:pic>
        <p:nvPicPr>
          <p:cNvPr id="10" name="Picture 9">
            <a:extLst>
              <a:ext uri="{FF2B5EF4-FFF2-40B4-BE49-F238E27FC236}">
                <a16:creationId xmlns:a16="http://schemas.microsoft.com/office/drawing/2014/main" id="{67183F17-03F8-4D2F-9299-05A6328A1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167" y="911087"/>
            <a:ext cx="657410" cy="738665"/>
          </a:xfrm>
          <a:prstGeom prst="rect">
            <a:avLst/>
          </a:prstGeom>
          <a:ln w="19050">
            <a:solidFill>
              <a:schemeClr val="tx1"/>
            </a:solidFill>
          </a:ln>
        </p:spPr>
      </p:pic>
    </p:spTree>
    <p:extLst>
      <p:ext uri="{BB962C8B-B14F-4D97-AF65-F5344CB8AC3E}">
        <p14:creationId xmlns:p14="http://schemas.microsoft.com/office/powerpoint/2010/main" val="2356902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6" name="Picture 5" descr="A picture containing clothing, indoor&#10;&#10;Description generated with high confidence">
            <a:extLst>
              <a:ext uri="{FF2B5EF4-FFF2-40B4-BE49-F238E27FC236}">
                <a16:creationId xmlns:a16="http://schemas.microsoft.com/office/drawing/2014/main" id="{8330AE99-673F-4B55-B328-05F6A95DE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25" y="113145"/>
            <a:ext cx="3354635" cy="5004898"/>
          </a:xfrm>
          <a:prstGeom prst="rect">
            <a:avLst/>
          </a:prstGeom>
          <a:ln w="12700">
            <a:solidFill>
              <a:schemeClr val="tx1"/>
            </a:solidFill>
          </a:ln>
        </p:spPr>
      </p:pic>
      <p:pic>
        <p:nvPicPr>
          <p:cNvPr id="8" name="Picture 7" descr="A picture containing animal, elephant, water, grass&#10;&#10;Description generated with high confidence">
            <a:extLst>
              <a:ext uri="{FF2B5EF4-FFF2-40B4-BE49-F238E27FC236}">
                <a16:creationId xmlns:a16="http://schemas.microsoft.com/office/drawing/2014/main" id="{ECB50632-F8AE-4C48-AADE-1A16EA19B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434" y="1030574"/>
            <a:ext cx="3329446" cy="2486548"/>
          </a:xfrm>
          <a:prstGeom prst="rect">
            <a:avLst/>
          </a:prstGeom>
          <a:ln w="12700">
            <a:solidFill>
              <a:schemeClr val="tx1"/>
            </a:solidFill>
          </a:ln>
        </p:spPr>
      </p:pic>
      <p:pic>
        <p:nvPicPr>
          <p:cNvPr id="12" name="Picture 11" descr="A picture containing outdoor, animal, water, bird&#10;&#10;Description generated with very high confidence">
            <a:extLst>
              <a:ext uri="{FF2B5EF4-FFF2-40B4-BE49-F238E27FC236}">
                <a16:creationId xmlns:a16="http://schemas.microsoft.com/office/drawing/2014/main" id="{DC47BE19-3105-438E-8A09-572B29BB9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289" y="1171450"/>
            <a:ext cx="4154686" cy="2886589"/>
          </a:xfrm>
          <a:prstGeom prst="rect">
            <a:avLst/>
          </a:prstGeom>
          <a:ln w="12700">
            <a:solidFill>
              <a:schemeClr val="tx1"/>
            </a:solidFill>
          </a:ln>
        </p:spPr>
      </p:pic>
      <p:pic>
        <p:nvPicPr>
          <p:cNvPr id="14" name="Picture 13" descr="A close up of an animal&#10;&#10;Description generated with very high confidence">
            <a:extLst>
              <a:ext uri="{FF2B5EF4-FFF2-40B4-BE49-F238E27FC236}">
                <a16:creationId xmlns:a16="http://schemas.microsoft.com/office/drawing/2014/main" id="{BAE1D98C-443D-4925-A7A9-C3E333E682EF}"/>
              </a:ext>
            </a:extLst>
          </p:cNvPr>
          <p:cNvPicPr>
            <a:picLocks noChangeAspect="1"/>
          </p:cNvPicPr>
          <p:nvPr/>
        </p:nvPicPr>
        <p:blipFill rotWithShape="1">
          <a:blip r:embed="rId5">
            <a:extLst>
              <a:ext uri="{28A0092B-C50C-407E-A947-70E740481C1C}">
                <a14:useLocalDpi xmlns:a14="http://schemas.microsoft.com/office/drawing/2010/main" val="0"/>
              </a:ext>
            </a:extLst>
          </a:blip>
          <a:srcRect t="18790"/>
          <a:stretch/>
        </p:blipFill>
        <p:spPr>
          <a:xfrm>
            <a:off x="7629594" y="4445207"/>
            <a:ext cx="4416781" cy="2316087"/>
          </a:xfrm>
          <a:prstGeom prst="rect">
            <a:avLst/>
          </a:prstGeom>
          <a:solidFill>
            <a:schemeClr val="bg1">
              <a:lumMod val="85000"/>
            </a:schemeClr>
          </a:solidFill>
          <a:ln w="12700">
            <a:solidFill>
              <a:schemeClr val="tx1"/>
            </a:solidFill>
          </a:ln>
        </p:spPr>
      </p:pic>
      <p:sp>
        <p:nvSpPr>
          <p:cNvPr id="18" name="TextBox 17">
            <a:extLst>
              <a:ext uri="{FF2B5EF4-FFF2-40B4-BE49-F238E27FC236}">
                <a16:creationId xmlns:a16="http://schemas.microsoft.com/office/drawing/2014/main" id="{DF9C7BD1-CA04-453E-844F-4E24E31DC644}"/>
              </a:ext>
            </a:extLst>
          </p:cNvPr>
          <p:cNvSpPr txBox="1"/>
          <p:nvPr/>
        </p:nvSpPr>
        <p:spPr>
          <a:xfrm>
            <a:off x="3648365" y="130271"/>
            <a:ext cx="8270610" cy="830997"/>
          </a:xfrm>
          <a:prstGeom prst="rect">
            <a:avLst/>
          </a:prstGeom>
          <a:solidFill>
            <a:schemeClr val="accent2"/>
          </a:solidFill>
        </p:spPr>
        <p:txBody>
          <a:bodyPr wrap="square" rtlCol="0">
            <a:spAutoFit/>
          </a:bodyPr>
          <a:lstStyle/>
          <a:p>
            <a:r>
              <a:rPr lang="en-US" sz="2800" b="1" dirty="0">
                <a:latin typeface="Georgia" panose="02040502050405020303" pitchFamily="18" charset="0"/>
              </a:rPr>
              <a:t>About 50 Million Years Ago </a:t>
            </a:r>
          </a:p>
          <a:p>
            <a:r>
              <a:rPr lang="en-US" sz="2000" b="1" dirty="0">
                <a:latin typeface="Georgia" panose="02040502050405020303" pitchFamily="18" charset="0"/>
              </a:rPr>
              <a:t>A group of mammals ventured into the sea…</a:t>
            </a:r>
          </a:p>
        </p:txBody>
      </p:sp>
      <p:pic>
        <p:nvPicPr>
          <p:cNvPr id="11" name="Picture 10" descr="A picture containing animal, large, monitor, water&#10;&#10;Description generated with high confidence">
            <a:extLst>
              <a:ext uri="{FF2B5EF4-FFF2-40B4-BE49-F238E27FC236}">
                <a16:creationId xmlns:a16="http://schemas.microsoft.com/office/drawing/2014/main" id="{29B5D8A7-0A9B-4517-B63D-9CB057969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551" y="3724839"/>
            <a:ext cx="3329446" cy="3036455"/>
          </a:xfrm>
          <a:prstGeom prst="rect">
            <a:avLst/>
          </a:prstGeom>
          <a:ln w="19050">
            <a:solidFill>
              <a:schemeClr val="tx1"/>
            </a:solidFill>
          </a:ln>
        </p:spPr>
      </p:pic>
      <p:sp>
        <p:nvSpPr>
          <p:cNvPr id="13" name="TextBox 12">
            <a:extLst>
              <a:ext uri="{FF2B5EF4-FFF2-40B4-BE49-F238E27FC236}">
                <a16:creationId xmlns:a16="http://schemas.microsoft.com/office/drawing/2014/main" id="{D32AB692-B239-4AB3-BAD8-32FCC04FC22F}"/>
              </a:ext>
            </a:extLst>
          </p:cNvPr>
          <p:cNvSpPr txBox="1"/>
          <p:nvPr/>
        </p:nvSpPr>
        <p:spPr>
          <a:xfrm>
            <a:off x="145625" y="5503031"/>
            <a:ext cx="3569809" cy="923330"/>
          </a:xfrm>
          <a:prstGeom prst="rect">
            <a:avLst/>
          </a:prstGeom>
          <a:solidFill>
            <a:schemeClr val="accent2">
              <a:lumMod val="60000"/>
              <a:lumOff val="40000"/>
            </a:schemeClr>
          </a:solidFill>
        </p:spPr>
        <p:txBody>
          <a:bodyPr wrap="square" rtlCol="0">
            <a:spAutoFit/>
          </a:bodyPr>
          <a:lstStyle/>
          <a:p>
            <a:r>
              <a:rPr lang="en-US" dirty="0">
                <a:latin typeface="Georgia" panose="02040502050405020303" pitchFamily="18" charset="0"/>
              </a:rPr>
              <a:t>Evolution dictates that related animals share common descent, a common ancestor.</a:t>
            </a:r>
          </a:p>
        </p:txBody>
      </p:sp>
      <p:pic>
        <p:nvPicPr>
          <p:cNvPr id="16" name="Picture 15">
            <a:extLst>
              <a:ext uri="{FF2B5EF4-FFF2-40B4-BE49-F238E27FC236}">
                <a16:creationId xmlns:a16="http://schemas.microsoft.com/office/drawing/2014/main" id="{42BA02BB-D31C-4FC5-ACFB-169BC188BC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4969" y="202474"/>
            <a:ext cx="549559" cy="617483"/>
          </a:xfrm>
          <a:prstGeom prst="rect">
            <a:avLst/>
          </a:prstGeom>
          <a:ln w="19050">
            <a:solidFill>
              <a:schemeClr val="tx1"/>
            </a:solidFill>
          </a:ln>
        </p:spPr>
      </p:pic>
    </p:spTree>
    <p:extLst>
      <p:ext uri="{BB962C8B-B14F-4D97-AF65-F5344CB8AC3E}">
        <p14:creationId xmlns:p14="http://schemas.microsoft.com/office/powerpoint/2010/main" val="684863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2497-23BB-4F93-9ED9-DD8782B48D8B}"/>
              </a:ext>
            </a:extLst>
          </p:cNvPr>
          <p:cNvSpPr>
            <a:spLocks noGrp="1"/>
          </p:cNvSpPr>
          <p:nvPr>
            <p:ph type="title"/>
          </p:nvPr>
        </p:nvSpPr>
        <p:spPr>
          <a:xfrm>
            <a:off x="3744238" y="104213"/>
            <a:ext cx="8269417" cy="592729"/>
          </a:xfrm>
          <a:solidFill>
            <a:schemeClr val="accent2"/>
          </a:solidFill>
        </p:spPr>
        <p:txBody>
          <a:bodyPr>
            <a:normAutofit/>
          </a:bodyPr>
          <a:lstStyle/>
          <a:p>
            <a:pPr algn="ctr"/>
            <a:r>
              <a:rPr lang="en-US" sz="2800" b="1" dirty="0">
                <a:latin typeface="Georgia Pro" panose="02040502050405020303" pitchFamily="18" charset="0"/>
              </a:rPr>
              <a:t>Protocetid &amp; Basilosaurid Teeth Are Related</a:t>
            </a:r>
          </a:p>
        </p:txBody>
      </p:sp>
      <p:pic>
        <p:nvPicPr>
          <p:cNvPr id="6" name="Picture 5" descr="A picture containing animal, invertebrate&#10;&#10;Description generated with very high confidence">
            <a:extLst>
              <a:ext uri="{FF2B5EF4-FFF2-40B4-BE49-F238E27FC236}">
                <a16:creationId xmlns:a16="http://schemas.microsoft.com/office/drawing/2014/main" id="{499C5DD3-FA5E-40E0-A509-E0E0D4497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947" y="836339"/>
            <a:ext cx="4312521" cy="994863"/>
          </a:xfrm>
          <a:prstGeom prst="rect">
            <a:avLst/>
          </a:prstGeom>
        </p:spPr>
      </p:pic>
      <p:pic>
        <p:nvPicPr>
          <p:cNvPr id="8" name="Picture 7" descr="A picture containing photo&#10;&#10;Description generated with very high confidence">
            <a:extLst>
              <a:ext uri="{FF2B5EF4-FFF2-40B4-BE49-F238E27FC236}">
                <a16:creationId xmlns:a16="http://schemas.microsoft.com/office/drawing/2014/main" id="{317FF5FB-3799-4BC7-B37C-6C72E5DB5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396" y="2326390"/>
            <a:ext cx="3219971" cy="2324094"/>
          </a:xfrm>
          <a:prstGeom prst="rect">
            <a:avLst/>
          </a:prstGeom>
        </p:spPr>
      </p:pic>
      <p:pic>
        <p:nvPicPr>
          <p:cNvPr id="10" name="Picture 9" descr="A picture containing photo&#10;&#10;Description generated with high confidence">
            <a:extLst>
              <a:ext uri="{FF2B5EF4-FFF2-40B4-BE49-F238E27FC236}">
                <a16:creationId xmlns:a16="http://schemas.microsoft.com/office/drawing/2014/main" id="{7FD1C096-3E5F-4DA2-A662-284095673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500" y="2457256"/>
            <a:ext cx="1303405" cy="2023111"/>
          </a:xfrm>
          <a:prstGeom prst="rect">
            <a:avLst/>
          </a:prstGeom>
        </p:spPr>
      </p:pic>
      <p:pic>
        <p:nvPicPr>
          <p:cNvPr id="5" name="Picture 4">
            <a:extLst>
              <a:ext uri="{FF2B5EF4-FFF2-40B4-BE49-F238E27FC236}">
                <a16:creationId xmlns:a16="http://schemas.microsoft.com/office/drawing/2014/main" id="{4203CDD4-2C3D-44E9-8F0D-9DC284E0D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88" y="4907692"/>
            <a:ext cx="1061917" cy="1193165"/>
          </a:xfrm>
          <a:prstGeom prst="rect">
            <a:avLst/>
          </a:prstGeom>
          <a:ln w="19050">
            <a:solidFill>
              <a:schemeClr val="tx1"/>
            </a:solidFill>
          </a:ln>
        </p:spPr>
      </p:pic>
      <p:pic>
        <p:nvPicPr>
          <p:cNvPr id="3" name="Picture 2">
            <a:extLst>
              <a:ext uri="{FF2B5EF4-FFF2-40B4-BE49-F238E27FC236}">
                <a16:creationId xmlns:a16="http://schemas.microsoft.com/office/drawing/2014/main" id="{B1645602-0821-4EFE-BC7C-3FD4B38FE8CD}"/>
              </a:ext>
            </a:extLst>
          </p:cNvPr>
          <p:cNvPicPr>
            <a:picLocks noChangeAspect="1"/>
          </p:cNvPicPr>
          <p:nvPr/>
        </p:nvPicPr>
        <p:blipFill>
          <a:blip r:embed="rId6"/>
          <a:stretch>
            <a:fillRect/>
          </a:stretch>
        </p:blipFill>
        <p:spPr>
          <a:xfrm>
            <a:off x="167063" y="147646"/>
            <a:ext cx="3466907" cy="3789093"/>
          </a:xfrm>
          <a:prstGeom prst="rect">
            <a:avLst/>
          </a:prstGeom>
        </p:spPr>
      </p:pic>
      <p:pic>
        <p:nvPicPr>
          <p:cNvPr id="9" name="Picture 8" descr="A close up of a bird&#10;&#10;Description generated with high confidence">
            <a:extLst>
              <a:ext uri="{FF2B5EF4-FFF2-40B4-BE49-F238E27FC236}">
                <a16:creationId xmlns:a16="http://schemas.microsoft.com/office/drawing/2014/main" id="{21501750-7330-41C7-B2F7-E97EECE0A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9600" y="4907692"/>
            <a:ext cx="2955636" cy="1496847"/>
          </a:xfrm>
          <a:prstGeom prst="rect">
            <a:avLst/>
          </a:prstGeom>
        </p:spPr>
      </p:pic>
      <p:pic>
        <p:nvPicPr>
          <p:cNvPr id="13" name="Picture 12" descr="A picture containing indoor, animal&#10;&#10;Description generated with high confidence">
            <a:extLst>
              <a:ext uri="{FF2B5EF4-FFF2-40B4-BE49-F238E27FC236}">
                <a16:creationId xmlns:a16="http://schemas.microsoft.com/office/drawing/2014/main" id="{2D45F148-346E-4A74-8270-0BF1EE1F46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5236" y="4603720"/>
            <a:ext cx="3352098" cy="2090422"/>
          </a:xfrm>
          <a:prstGeom prst="rect">
            <a:avLst/>
          </a:prstGeom>
        </p:spPr>
      </p:pic>
      <p:pic>
        <p:nvPicPr>
          <p:cNvPr id="17" name="Picture 16" descr="A picture containing animal, indoor&#10;&#10;Description generated with very high confidence">
            <a:extLst>
              <a:ext uri="{FF2B5EF4-FFF2-40B4-BE49-F238E27FC236}">
                <a16:creationId xmlns:a16="http://schemas.microsoft.com/office/drawing/2014/main" id="{C24F60BD-511E-4F92-B58B-5016DC64881A}"/>
              </a:ext>
            </a:extLst>
          </p:cNvPr>
          <p:cNvPicPr>
            <a:picLocks noChangeAspect="1"/>
          </p:cNvPicPr>
          <p:nvPr/>
        </p:nvPicPr>
        <p:blipFill rotWithShape="1">
          <a:blip r:embed="rId9">
            <a:extLst>
              <a:ext uri="{28A0092B-C50C-407E-A947-70E740481C1C}">
                <a14:useLocalDpi xmlns:a14="http://schemas.microsoft.com/office/drawing/2010/main" val="0"/>
              </a:ext>
            </a:extLst>
          </a:blip>
          <a:srcRect l="6085" t="4798" r="5289" b="26947"/>
          <a:stretch/>
        </p:blipFill>
        <p:spPr>
          <a:xfrm>
            <a:off x="1544037" y="4663429"/>
            <a:ext cx="4028085" cy="2153522"/>
          </a:xfrm>
          <a:prstGeom prst="rect">
            <a:avLst/>
          </a:prstGeom>
        </p:spPr>
      </p:pic>
      <p:sp>
        <p:nvSpPr>
          <p:cNvPr id="4" name="TextBox 3">
            <a:extLst>
              <a:ext uri="{FF2B5EF4-FFF2-40B4-BE49-F238E27FC236}">
                <a16:creationId xmlns:a16="http://schemas.microsoft.com/office/drawing/2014/main" id="{D89A3DD9-EA9F-4F08-B50C-8992F4017BFB}"/>
              </a:ext>
            </a:extLst>
          </p:cNvPr>
          <p:cNvSpPr txBox="1"/>
          <p:nvPr/>
        </p:nvSpPr>
        <p:spPr>
          <a:xfrm>
            <a:off x="3794630" y="1948052"/>
            <a:ext cx="4287017" cy="523220"/>
          </a:xfrm>
          <a:prstGeom prst="rect">
            <a:avLst/>
          </a:prstGeom>
          <a:noFill/>
        </p:spPr>
        <p:txBody>
          <a:bodyPr wrap="square" rtlCol="0">
            <a:spAutoFit/>
          </a:bodyPr>
          <a:lstStyle/>
          <a:p>
            <a:r>
              <a:rPr lang="en-US" sz="1400" i="1" dirty="0" err="1">
                <a:latin typeface="Georgia Pro" panose="02040502050405020303" pitchFamily="18" charset="0"/>
              </a:rPr>
              <a:t>Georgiectus</a:t>
            </a:r>
            <a:r>
              <a:rPr lang="en-US" sz="1400" dirty="0">
                <a:latin typeface="Georgia Pro" panose="02040502050405020303" pitchFamily="18" charset="0"/>
              </a:rPr>
              <a:t> teeth; two views of right canine (1&amp;2), right premolar (3), left premolar (5&amp;6).</a:t>
            </a:r>
          </a:p>
        </p:txBody>
      </p:sp>
      <p:sp>
        <p:nvSpPr>
          <p:cNvPr id="12" name="TextBox 11">
            <a:extLst>
              <a:ext uri="{FF2B5EF4-FFF2-40B4-BE49-F238E27FC236}">
                <a16:creationId xmlns:a16="http://schemas.microsoft.com/office/drawing/2014/main" id="{B2DF68BD-45FF-453D-A07B-A4951920A91E}"/>
              </a:ext>
            </a:extLst>
          </p:cNvPr>
          <p:cNvSpPr txBox="1"/>
          <p:nvPr/>
        </p:nvSpPr>
        <p:spPr>
          <a:xfrm>
            <a:off x="9985706" y="823119"/>
            <a:ext cx="1778916" cy="2862322"/>
          </a:xfrm>
          <a:prstGeom prst="rect">
            <a:avLst/>
          </a:prstGeom>
          <a:solidFill>
            <a:schemeClr val="accent2">
              <a:lumMod val="60000"/>
              <a:lumOff val="40000"/>
            </a:schemeClr>
          </a:solidFill>
        </p:spPr>
        <p:txBody>
          <a:bodyPr wrap="square" rtlCol="0">
            <a:spAutoFit/>
          </a:bodyPr>
          <a:lstStyle/>
          <a:p>
            <a:pPr algn="ctr"/>
            <a:endParaRPr lang="en-US" dirty="0">
              <a:latin typeface="Georgia Pro" panose="02040502050405020303" pitchFamily="18" charset="0"/>
            </a:endParaRPr>
          </a:p>
          <a:p>
            <a:pPr algn="ctr"/>
            <a:r>
              <a:rPr lang="en-US" dirty="0">
                <a:latin typeface="Georgia Pro" panose="02040502050405020303" pitchFamily="18" charset="0"/>
              </a:rPr>
              <a:t>The progression of tooth development  from protocetids to the basilosaurids.</a:t>
            </a:r>
          </a:p>
          <a:p>
            <a:pPr algn="ctr"/>
            <a:endParaRPr lang="en-US" dirty="0">
              <a:latin typeface="Georgia Pro" panose="02040502050405020303" pitchFamily="18" charset="0"/>
            </a:endParaRPr>
          </a:p>
        </p:txBody>
      </p:sp>
      <p:pic>
        <p:nvPicPr>
          <p:cNvPr id="15" name="Picture 14" descr="A picture containing indoor, animal&#10;&#10;Description generated with very high confidence">
            <a:extLst>
              <a:ext uri="{FF2B5EF4-FFF2-40B4-BE49-F238E27FC236}">
                <a16:creationId xmlns:a16="http://schemas.microsoft.com/office/drawing/2014/main" id="{12CF261B-0FC5-4C23-9596-3D8115C41B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7054" y="777592"/>
            <a:ext cx="1319275" cy="3557450"/>
          </a:xfrm>
          <a:prstGeom prst="rect">
            <a:avLst/>
          </a:prstGeom>
          <a:ln w="19050">
            <a:solidFill>
              <a:schemeClr val="tx1"/>
            </a:solidFill>
          </a:ln>
        </p:spPr>
      </p:pic>
      <p:sp>
        <p:nvSpPr>
          <p:cNvPr id="7" name="TextBox 6">
            <a:extLst>
              <a:ext uri="{FF2B5EF4-FFF2-40B4-BE49-F238E27FC236}">
                <a16:creationId xmlns:a16="http://schemas.microsoft.com/office/drawing/2014/main" id="{991E6C4B-578E-4ECC-B5CB-747DCBBA6D91}"/>
              </a:ext>
            </a:extLst>
          </p:cNvPr>
          <p:cNvSpPr txBox="1"/>
          <p:nvPr/>
        </p:nvSpPr>
        <p:spPr>
          <a:xfrm>
            <a:off x="6116821" y="6391011"/>
            <a:ext cx="3529508" cy="369332"/>
          </a:xfrm>
          <a:prstGeom prst="rect">
            <a:avLst/>
          </a:prstGeom>
          <a:noFill/>
        </p:spPr>
        <p:txBody>
          <a:bodyPr wrap="square" rtlCol="0">
            <a:spAutoFit/>
          </a:bodyPr>
          <a:lstStyle/>
          <a:p>
            <a:r>
              <a:rPr lang="en-US" dirty="0">
                <a:latin typeface="Georgia" panose="02040502050405020303" pitchFamily="18" charset="0"/>
              </a:rPr>
              <a:t>Images; Wikipedia</a:t>
            </a:r>
          </a:p>
        </p:txBody>
      </p:sp>
      <p:sp>
        <p:nvSpPr>
          <p:cNvPr id="11" name="TextBox 10">
            <a:extLst>
              <a:ext uri="{FF2B5EF4-FFF2-40B4-BE49-F238E27FC236}">
                <a16:creationId xmlns:a16="http://schemas.microsoft.com/office/drawing/2014/main" id="{25DC90FD-EA64-430B-9126-3692C68A7FD9}"/>
              </a:ext>
            </a:extLst>
          </p:cNvPr>
          <p:cNvSpPr txBox="1"/>
          <p:nvPr/>
        </p:nvSpPr>
        <p:spPr>
          <a:xfrm>
            <a:off x="1630920" y="4707637"/>
            <a:ext cx="1413163" cy="400110"/>
          </a:xfrm>
          <a:prstGeom prst="rect">
            <a:avLst/>
          </a:prstGeom>
          <a:noFill/>
        </p:spPr>
        <p:txBody>
          <a:bodyPr wrap="square" rtlCol="0">
            <a:spAutoFit/>
          </a:bodyPr>
          <a:lstStyle/>
          <a:p>
            <a:r>
              <a:rPr lang="en-US" sz="2000" b="1" i="1" dirty="0" err="1">
                <a:latin typeface="Georgia" panose="02040502050405020303" pitchFamily="18" charset="0"/>
              </a:rPr>
              <a:t>Durodon</a:t>
            </a:r>
            <a:endParaRPr lang="en-US" sz="2000" b="1" i="1" dirty="0">
              <a:latin typeface="Georgia" panose="02040502050405020303" pitchFamily="18" charset="0"/>
            </a:endParaRPr>
          </a:p>
        </p:txBody>
      </p:sp>
      <p:sp>
        <p:nvSpPr>
          <p:cNvPr id="14" name="Rectangle 13">
            <a:extLst>
              <a:ext uri="{FF2B5EF4-FFF2-40B4-BE49-F238E27FC236}">
                <a16:creationId xmlns:a16="http://schemas.microsoft.com/office/drawing/2014/main" id="{525E24CA-8E98-46D4-B205-B2489E402B98}"/>
              </a:ext>
            </a:extLst>
          </p:cNvPr>
          <p:cNvSpPr/>
          <p:nvPr/>
        </p:nvSpPr>
        <p:spPr>
          <a:xfrm>
            <a:off x="3716783" y="742114"/>
            <a:ext cx="4442713" cy="37156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075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ECE7-9427-49E1-A82D-B43AC3280FC2}"/>
              </a:ext>
            </a:extLst>
          </p:cNvPr>
          <p:cNvSpPr>
            <a:spLocks noGrp="1"/>
          </p:cNvSpPr>
          <p:nvPr>
            <p:ph type="title"/>
          </p:nvPr>
        </p:nvSpPr>
        <p:spPr>
          <a:xfrm>
            <a:off x="1174458" y="103350"/>
            <a:ext cx="10611133" cy="573899"/>
          </a:xfrm>
          <a:solidFill>
            <a:schemeClr val="accent2"/>
          </a:solidFill>
        </p:spPr>
        <p:txBody>
          <a:bodyPr>
            <a:noAutofit/>
          </a:bodyPr>
          <a:lstStyle/>
          <a:p>
            <a:pPr algn="r"/>
            <a:r>
              <a:rPr lang="en-US" sz="2800" b="1" dirty="0">
                <a:latin typeface="Georgia" panose="02040502050405020303" pitchFamily="18" charset="0"/>
              </a:rPr>
              <a:t>Common Ancestor to Modern Whales; Baleen &amp; Toothed </a:t>
            </a:r>
          </a:p>
        </p:txBody>
      </p:sp>
      <p:sp>
        <p:nvSpPr>
          <p:cNvPr id="3" name="TextBox 2">
            <a:extLst>
              <a:ext uri="{FF2B5EF4-FFF2-40B4-BE49-F238E27FC236}">
                <a16:creationId xmlns:a16="http://schemas.microsoft.com/office/drawing/2014/main" id="{258D7015-E12F-49EF-B8B0-F29B17B3F79D}"/>
              </a:ext>
            </a:extLst>
          </p:cNvPr>
          <p:cNvSpPr txBox="1"/>
          <p:nvPr/>
        </p:nvSpPr>
        <p:spPr>
          <a:xfrm>
            <a:off x="240677" y="2914316"/>
            <a:ext cx="4042097" cy="3785652"/>
          </a:xfrm>
          <a:prstGeom prst="rect">
            <a:avLst/>
          </a:prstGeom>
          <a:solidFill>
            <a:schemeClr val="accent2">
              <a:lumMod val="60000"/>
              <a:lumOff val="40000"/>
            </a:schemeClr>
          </a:solidFill>
        </p:spPr>
        <p:txBody>
          <a:bodyPr wrap="square" rtlCol="0">
            <a:spAutoFit/>
          </a:bodyPr>
          <a:lstStyle/>
          <a:p>
            <a:r>
              <a:rPr lang="en-US" sz="1600" b="1" dirty="0">
                <a:latin typeface="Georgia" panose="02040502050405020303" pitchFamily="18" charset="0"/>
              </a:rPr>
              <a:t>Toothed Whale Traits </a:t>
            </a:r>
          </a:p>
          <a:p>
            <a:r>
              <a:rPr lang="en-US" sz="1600" b="1" dirty="0">
                <a:latin typeface="Georgia" panose="02040502050405020303" pitchFamily="18" charset="0"/>
              </a:rPr>
              <a:t>(Including dolphins)</a:t>
            </a:r>
          </a:p>
          <a:p>
            <a:pPr marL="285750" indent="-285750">
              <a:buFont typeface="Arial" panose="020B0604020202020204" pitchFamily="34" charset="0"/>
              <a:buChar char="•"/>
            </a:pPr>
            <a:r>
              <a:rPr lang="en-US" sz="1600" dirty="0">
                <a:latin typeface="Georgia" panose="02040502050405020303" pitchFamily="18" charset="0"/>
              </a:rPr>
              <a:t>Teeth (at least at some point in life)</a:t>
            </a:r>
          </a:p>
          <a:p>
            <a:pPr marL="285750" indent="-285750">
              <a:buFont typeface="Arial" panose="020B0604020202020204" pitchFamily="34" charset="0"/>
              <a:buChar char="•"/>
            </a:pPr>
            <a:r>
              <a:rPr lang="en-US" sz="1600" dirty="0">
                <a:latin typeface="Georgia" panose="02040502050405020303" pitchFamily="18" charset="0"/>
              </a:rPr>
              <a:t>Keen underwater hearing</a:t>
            </a:r>
          </a:p>
          <a:p>
            <a:pPr marL="285750" indent="-285750">
              <a:buFont typeface="Arial" panose="020B0604020202020204" pitchFamily="34" charset="0"/>
              <a:buChar char="•"/>
            </a:pPr>
            <a:r>
              <a:rPr lang="en-US" sz="1600" dirty="0">
                <a:latin typeface="Georgia" panose="02040502050405020303" pitchFamily="18" charset="0"/>
              </a:rPr>
              <a:t>Single nostril</a:t>
            </a:r>
          </a:p>
          <a:p>
            <a:pPr marL="285750" indent="-285750">
              <a:buFont typeface="Arial" panose="020B0604020202020204" pitchFamily="34" charset="0"/>
              <a:buChar char="•"/>
            </a:pPr>
            <a:r>
              <a:rPr lang="en-US" sz="1600" dirty="0">
                <a:latin typeface="Georgia" panose="02040502050405020303" pitchFamily="18" charset="0"/>
              </a:rPr>
              <a:t>Melon or spermaceti organ</a:t>
            </a:r>
          </a:p>
          <a:p>
            <a:pPr marL="285750" indent="-285750">
              <a:buFont typeface="Arial" panose="020B0604020202020204" pitchFamily="34" charset="0"/>
              <a:buChar char="•"/>
            </a:pPr>
            <a:r>
              <a:rPr lang="en-US" sz="1600" dirty="0">
                <a:latin typeface="Georgia" panose="02040502050405020303" pitchFamily="18" charset="0"/>
              </a:rPr>
              <a:t>Active &amp; highly developed echolocation</a:t>
            </a:r>
          </a:p>
          <a:p>
            <a:pPr marL="285750" indent="-285750">
              <a:buFont typeface="Arial" panose="020B0604020202020204" pitchFamily="34" charset="0"/>
              <a:buChar char="•"/>
            </a:pPr>
            <a:r>
              <a:rPr lang="en-US" sz="1600" dirty="0">
                <a:latin typeface="Georgia" panose="02040502050405020303" pitchFamily="18" charset="0"/>
              </a:rPr>
              <a:t>No sense of smell</a:t>
            </a:r>
          </a:p>
          <a:p>
            <a:pPr marL="285750" indent="-285750">
              <a:buFont typeface="Arial" panose="020B0604020202020204" pitchFamily="34" charset="0"/>
              <a:buChar char="•"/>
            </a:pPr>
            <a:r>
              <a:rPr lang="en-US" sz="1600" dirty="0">
                <a:latin typeface="Georgia" panose="02040502050405020303" pitchFamily="18" charset="0"/>
              </a:rPr>
              <a:t>Active predators</a:t>
            </a:r>
          </a:p>
          <a:p>
            <a:pPr marL="285750" indent="-285750">
              <a:buFont typeface="Arial" panose="020B0604020202020204" pitchFamily="34" charset="0"/>
              <a:buChar char="•"/>
            </a:pPr>
            <a:r>
              <a:rPr lang="en-US" sz="1600" dirty="0">
                <a:latin typeface="Georgia" panose="02040502050405020303" pitchFamily="18" charset="0"/>
              </a:rPr>
              <a:t>Many species highly social</a:t>
            </a:r>
          </a:p>
          <a:p>
            <a:pPr marL="285750" indent="-285750">
              <a:buFont typeface="Arial" panose="020B0604020202020204" pitchFamily="34" charset="0"/>
              <a:buChar char="•"/>
            </a:pPr>
            <a:r>
              <a:rPr lang="en-US" sz="1600" dirty="0">
                <a:latin typeface="Georgia" panose="02040502050405020303" pitchFamily="18" charset="0"/>
              </a:rPr>
              <a:t>Great variation in adult size</a:t>
            </a:r>
          </a:p>
          <a:p>
            <a:pPr marL="742950" lvl="1" indent="-285750">
              <a:buFont typeface="Arial" panose="020B0604020202020204" pitchFamily="34" charset="0"/>
              <a:buChar char="•"/>
            </a:pPr>
            <a:r>
              <a:rPr lang="en-US" sz="1600" dirty="0">
                <a:latin typeface="Georgia" panose="02040502050405020303" pitchFamily="18" charset="0"/>
              </a:rPr>
              <a:t>Smallest; Hector’s dolphin, 1.4m (4.6ft)</a:t>
            </a:r>
          </a:p>
          <a:p>
            <a:pPr marL="742950" lvl="1" indent="-285750">
              <a:buFont typeface="Arial" panose="020B0604020202020204" pitchFamily="34" charset="0"/>
              <a:buChar char="•"/>
            </a:pPr>
            <a:r>
              <a:rPr lang="en-US" sz="1600" dirty="0">
                <a:latin typeface="Georgia" panose="02040502050405020303" pitchFamily="18" charset="0"/>
              </a:rPr>
              <a:t>Largest; Sperm Whale, (male) 16m (52ft)</a:t>
            </a:r>
          </a:p>
        </p:txBody>
      </p:sp>
      <p:sp>
        <p:nvSpPr>
          <p:cNvPr id="4" name="TextBox 3">
            <a:extLst>
              <a:ext uri="{FF2B5EF4-FFF2-40B4-BE49-F238E27FC236}">
                <a16:creationId xmlns:a16="http://schemas.microsoft.com/office/drawing/2014/main" id="{B11F5471-CC90-4E80-A97D-7CA48D326F36}"/>
              </a:ext>
            </a:extLst>
          </p:cNvPr>
          <p:cNvSpPr txBox="1"/>
          <p:nvPr/>
        </p:nvSpPr>
        <p:spPr>
          <a:xfrm>
            <a:off x="8345774" y="3429000"/>
            <a:ext cx="3619545" cy="3046988"/>
          </a:xfrm>
          <a:prstGeom prst="rect">
            <a:avLst/>
          </a:prstGeom>
          <a:solidFill>
            <a:schemeClr val="accent2">
              <a:lumMod val="60000"/>
              <a:lumOff val="40000"/>
            </a:schemeClr>
          </a:solidFill>
        </p:spPr>
        <p:txBody>
          <a:bodyPr wrap="square" rtlCol="0">
            <a:spAutoFit/>
          </a:bodyPr>
          <a:lstStyle/>
          <a:p>
            <a:r>
              <a:rPr lang="en-US" sz="1600" b="1" dirty="0">
                <a:latin typeface="Georgia" panose="02040502050405020303" pitchFamily="18" charset="0"/>
              </a:rPr>
              <a:t>Baleen Whale Traits</a:t>
            </a:r>
          </a:p>
          <a:p>
            <a:pPr marL="285750" indent="-285750">
              <a:buFont typeface="Arial" panose="020B0604020202020204" pitchFamily="34" charset="0"/>
              <a:buChar char="•"/>
            </a:pPr>
            <a:r>
              <a:rPr lang="en-US" sz="1600" dirty="0">
                <a:latin typeface="Georgia" panose="02040502050405020303" pitchFamily="18" charset="0"/>
              </a:rPr>
              <a:t>Filter feeding baleen</a:t>
            </a:r>
          </a:p>
          <a:p>
            <a:pPr marL="285750" indent="-285750">
              <a:buFont typeface="Arial" panose="020B0604020202020204" pitchFamily="34" charset="0"/>
              <a:buChar char="•"/>
            </a:pPr>
            <a:r>
              <a:rPr lang="en-US" sz="1600" dirty="0">
                <a:latin typeface="Georgia" panose="02040502050405020303" pitchFamily="18" charset="0"/>
              </a:rPr>
              <a:t>Two nostrils</a:t>
            </a:r>
          </a:p>
          <a:p>
            <a:pPr marL="285750" indent="-285750">
              <a:buFont typeface="Arial" panose="020B0604020202020204" pitchFamily="34" charset="0"/>
              <a:buChar char="•"/>
            </a:pPr>
            <a:r>
              <a:rPr lang="en-US" sz="1600" dirty="0">
                <a:latin typeface="Georgia" panose="02040502050405020303" pitchFamily="18" charset="0"/>
              </a:rPr>
              <a:t>Retains basic sense of smell</a:t>
            </a:r>
          </a:p>
          <a:p>
            <a:pPr marL="285750" indent="-285750">
              <a:buFont typeface="Arial" panose="020B0604020202020204" pitchFamily="34" charset="0"/>
              <a:buChar char="•"/>
            </a:pPr>
            <a:r>
              <a:rPr lang="en-US" sz="1600" dirty="0">
                <a:latin typeface="Georgia" panose="02040502050405020303" pitchFamily="18" charset="0"/>
              </a:rPr>
              <a:t>Excellent unwater hearing</a:t>
            </a:r>
          </a:p>
          <a:p>
            <a:pPr marL="285750" indent="-285750">
              <a:buFont typeface="Arial" panose="020B0604020202020204" pitchFamily="34" charset="0"/>
              <a:buChar char="•"/>
            </a:pPr>
            <a:r>
              <a:rPr lang="en-US" sz="1600" dirty="0">
                <a:latin typeface="Georgia" panose="02040502050405020303" pitchFamily="18" charset="0"/>
              </a:rPr>
              <a:t>Echolocation not shown</a:t>
            </a:r>
          </a:p>
          <a:p>
            <a:pPr marL="285750" indent="-285750">
              <a:buFont typeface="Arial" panose="020B0604020202020204" pitchFamily="34" charset="0"/>
              <a:buChar char="•"/>
            </a:pPr>
            <a:r>
              <a:rPr lang="en-US" sz="1600" dirty="0">
                <a:latin typeface="Georgia" panose="02040502050405020303" pitchFamily="18" charset="0"/>
              </a:rPr>
              <a:t>Includes fastest whales</a:t>
            </a:r>
          </a:p>
          <a:p>
            <a:pPr marL="285750" indent="-285750">
              <a:buFont typeface="Arial" panose="020B0604020202020204" pitchFamily="34" charset="0"/>
              <a:buChar char="•"/>
            </a:pPr>
            <a:r>
              <a:rPr lang="en-US" sz="1600" dirty="0">
                <a:latin typeface="Georgia" panose="02040502050405020303" pitchFamily="18" charset="0"/>
              </a:rPr>
              <a:t>Includes largest whales</a:t>
            </a:r>
          </a:p>
          <a:p>
            <a:pPr marL="742950" lvl="1" indent="-285750">
              <a:buFont typeface="Arial" panose="020B0604020202020204" pitchFamily="34" charset="0"/>
              <a:buChar char="•"/>
            </a:pPr>
            <a:r>
              <a:rPr lang="en-US" sz="1600" dirty="0">
                <a:latin typeface="Georgia" panose="02040502050405020303" pitchFamily="18" charset="0"/>
              </a:rPr>
              <a:t>Blue whales, 30m (98ft)</a:t>
            </a:r>
          </a:p>
          <a:p>
            <a:pPr marL="285750" indent="-285750">
              <a:buFont typeface="Arial" panose="020B0604020202020204" pitchFamily="34" charset="0"/>
              <a:buChar char="•"/>
            </a:pPr>
            <a:r>
              <a:rPr lang="en-US" sz="1600" dirty="0">
                <a:latin typeface="Georgia" panose="02040502050405020303" pitchFamily="18" charset="0"/>
              </a:rPr>
              <a:t>Most, but not all, feed on small fish &amp; plankton.</a:t>
            </a:r>
          </a:p>
          <a:p>
            <a:pPr marL="285750" indent="-285750">
              <a:buFont typeface="Arial" panose="020B0604020202020204" pitchFamily="34" charset="0"/>
              <a:buChar char="•"/>
            </a:pPr>
            <a:r>
              <a:rPr lang="en-US" sz="1600" dirty="0">
                <a:latin typeface="Georgia" panose="02040502050405020303" pitchFamily="18" charset="0"/>
              </a:rPr>
              <a:t>Passive predators.</a:t>
            </a:r>
          </a:p>
        </p:txBody>
      </p:sp>
      <p:pic>
        <p:nvPicPr>
          <p:cNvPr id="6" name="Picture 5" descr="A bird swimming in water&#10;&#10;Description generated with very high confidence">
            <a:extLst>
              <a:ext uri="{FF2B5EF4-FFF2-40B4-BE49-F238E27FC236}">
                <a16:creationId xmlns:a16="http://schemas.microsoft.com/office/drawing/2014/main" id="{94224CB9-A0B8-4DD3-AD4C-69B7886DF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527" y="879425"/>
            <a:ext cx="2835947" cy="1976326"/>
          </a:xfrm>
          <a:prstGeom prst="rect">
            <a:avLst/>
          </a:prstGeom>
        </p:spPr>
      </p:pic>
      <p:pic>
        <p:nvPicPr>
          <p:cNvPr id="8" name="Picture 7" descr="A whale jumping out of the water&#10;&#10;Description generated with very high confidence">
            <a:extLst>
              <a:ext uri="{FF2B5EF4-FFF2-40B4-BE49-F238E27FC236}">
                <a16:creationId xmlns:a16="http://schemas.microsoft.com/office/drawing/2014/main" id="{57A38F58-8AA3-4EDB-AB7E-22BCEAB52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573" y="818874"/>
            <a:ext cx="3702750" cy="2468500"/>
          </a:xfrm>
          <a:prstGeom prst="rect">
            <a:avLst/>
          </a:prstGeom>
        </p:spPr>
      </p:pic>
      <p:pic>
        <p:nvPicPr>
          <p:cNvPr id="10" name="Picture 9">
            <a:extLst>
              <a:ext uri="{FF2B5EF4-FFF2-40B4-BE49-F238E27FC236}">
                <a16:creationId xmlns:a16="http://schemas.microsoft.com/office/drawing/2014/main" id="{E8B57661-E341-4866-A944-54901907F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77" y="122801"/>
            <a:ext cx="562888" cy="632459"/>
          </a:xfrm>
          <a:prstGeom prst="rect">
            <a:avLst/>
          </a:prstGeom>
          <a:ln w="19050">
            <a:solidFill>
              <a:schemeClr val="tx1"/>
            </a:solidFill>
          </a:ln>
        </p:spPr>
      </p:pic>
      <p:sp>
        <p:nvSpPr>
          <p:cNvPr id="5" name="TextBox 4">
            <a:extLst>
              <a:ext uri="{FF2B5EF4-FFF2-40B4-BE49-F238E27FC236}">
                <a16:creationId xmlns:a16="http://schemas.microsoft.com/office/drawing/2014/main" id="{2AA599BD-A5F3-49A5-97B8-143445FE1782}"/>
              </a:ext>
            </a:extLst>
          </p:cNvPr>
          <p:cNvSpPr txBox="1"/>
          <p:nvPr/>
        </p:nvSpPr>
        <p:spPr>
          <a:xfrm>
            <a:off x="4719320" y="1080858"/>
            <a:ext cx="3189908" cy="3693319"/>
          </a:xfrm>
          <a:prstGeom prst="rect">
            <a:avLst/>
          </a:prstGeom>
          <a:solidFill>
            <a:schemeClr val="accent2">
              <a:lumMod val="60000"/>
              <a:lumOff val="40000"/>
            </a:schemeClr>
          </a:solidFill>
          <a:ln w="19050">
            <a:noFill/>
          </a:ln>
        </p:spPr>
        <p:txBody>
          <a:bodyPr wrap="square" rtlCol="0">
            <a:spAutoFit/>
          </a:bodyPr>
          <a:lstStyle/>
          <a:p>
            <a:pPr lvl="0"/>
            <a:r>
              <a:rPr lang="en-US" dirty="0">
                <a:solidFill>
                  <a:prstClr val="black"/>
                </a:solidFill>
                <a:latin typeface="Georgia" panose="02040502050405020303" pitchFamily="18" charset="0"/>
              </a:rPr>
              <a:t>Shared traits showing a common ancestor to all modern whales &amp; dolphins;</a:t>
            </a:r>
          </a:p>
          <a:p>
            <a:pPr marL="285750" lvl="0" indent="-285750">
              <a:buFont typeface="Arial" panose="020B0604020202020204" pitchFamily="34" charset="0"/>
              <a:buChar char="•"/>
            </a:pPr>
            <a:r>
              <a:rPr lang="en-US" dirty="0">
                <a:solidFill>
                  <a:prstClr val="black"/>
                </a:solidFill>
                <a:latin typeface="Georgia" panose="02040502050405020303" pitchFamily="18" charset="0"/>
              </a:rPr>
              <a:t>They are carnivores </a:t>
            </a:r>
          </a:p>
          <a:p>
            <a:pPr marL="285750" lvl="0" indent="-285750">
              <a:buFont typeface="Arial" panose="020B0604020202020204" pitchFamily="34" charset="0"/>
              <a:buChar char="•"/>
            </a:pPr>
            <a:r>
              <a:rPr lang="en-US" dirty="0">
                <a:solidFill>
                  <a:prstClr val="black"/>
                </a:solidFill>
                <a:latin typeface="Georgia" panose="02040502050405020303" pitchFamily="18" charset="0"/>
              </a:rPr>
              <a:t>Horizontal flukes</a:t>
            </a:r>
          </a:p>
          <a:p>
            <a:pPr marL="285750" lvl="0" indent="-285750">
              <a:buFont typeface="Arial" panose="020B0604020202020204" pitchFamily="34" charset="0"/>
              <a:buChar char="•"/>
            </a:pPr>
            <a:r>
              <a:rPr lang="en-US" dirty="0">
                <a:solidFill>
                  <a:prstClr val="black"/>
                </a:solidFill>
                <a:latin typeface="Georgia" panose="02040502050405020303" pitchFamily="18" charset="0"/>
              </a:rPr>
              <a:t>Front flippers</a:t>
            </a:r>
          </a:p>
          <a:p>
            <a:pPr marL="285750" lvl="0" indent="-285750">
              <a:buFont typeface="Arial" panose="020B0604020202020204" pitchFamily="34" charset="0"/>
              <a:buChar char="•"/>
            </a:pPr>
            <a:r>
              <a:rPr lang="en-US" dirty="0">
                <a:solidFill>
                  <a:prstClr val="black"/>
                </a:solidFill>
                <a:latin typeface="Georgia" panose="02040502050405020303" pitchFamily="18" charset="0"/>
              </a:rPr>
              <a:t>Atrophied pelvis</a:t>
            </a:r>
          </a:p>
          <a:p>
            <a:pPr marL="285750" lvl="0" indent="-285750">
              <a:buFont typeface="Arial" panose="020B0604020202020204" pitchFamily="34" charset="0"/>
              <a:buChar char="•"/>
            </a:pPr>
            <a:r>
              <a:rPr lang="en-US" dirty="0">
                <a:solidFill>
                  <a:prstClr val="black"/>
                </a:solidFill>
                <a:latin typeface="Georgia" panose="02040502050405020303" pitchFamily="18" charset="0"/>
              </a:rPr>
              <a:t>Blowholes (nostrils) at the top of their head</a:t>
            </a:r>
          </a:p>
          <a:p>
            <a:pPr marL="285750" lvl="0" indent="-285750">
              <a:buFont typeface="Arial" panose="020B0604020202020204" pitchFamily="34" charset="0"/>
              <a:buChar char="•"/>
            </a:pPr>
            <a:r>
              <a:rPr lang="en-US" dirty="0">
                <a:solidFill>
                  <a:prstClr val="black"/>
                </a:solidFill>
                <a:latin typeface="Georgia" panose="02040502050405020303" pitchFamily="18" charset="0"/>
              </a:rPr>
              <a:t>Hearing as a primary sense</a:t>
            </a:r>
          </a:p>
          <a:p>
            <a:pPr marL="285750" lvl="0" indent="-285750">
              <a:buFont typeface="Arial" panose="020B0604020202020204" pitchFamily="34" charset="0"/>
              <a:buChar char="•"/>
            </a:pPr>
            <a:r>
              <a:rPr lang="en-US" dirty="0">
                <a:solidFill>
                  <a:prstClr val="black"/>
                </a:solidFill>
                <a:latin typeface="Georgia" panose="02040502050405020303" pitchFamily="18" charset="0"/>
              </a:rPr>
              <a:t>They’re mammals who nurse their young.</a:t>
            </a:r>
          </a:p>
        </p:txBody>
      </p:sp>
    </p:spTree>
    <p:extLst>
      <p:ext uri="{BB962C8B-B14F-4D97-AF65-F5344CB8AC3E}">
        <p14:creationId xmlns:p14="http://schemas.microsoft.com/office/powerpoint/2010/main" val="1936852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63F08-354C-4CC0-AA7C-09392191F823}"/>
              </a:ext>
            </a:extLst>
          </p:cNvPr>
          <p:cNvSpPr>
            <a:spLocks noGrp="1"/>
          </p:cNvSpPr>
          <p:nvPr>
            <p:ph type="title"/>
          </p:nvPr>
        </p:nvSpPr>
        <p:spPr>
          <a:xfrm>
            <a:off x="157019" y="159655"/>
            <a:ext cx="9197802" cy="813329"/>
          </a:xfrm>
          <a:solidFill>
            <a:schemeClr val="accent2"/>
          </a:solidFill>
          <a:ln>
            <a:noFill/>
          </a:ln>
        </p:spPr>
        <p:txBody>
          <a:bodyPr>
            <a:normAutofit/>
          </a:bodyPr>
          <a:lstStyle/>
          <a:p>
            <a:r>
              <a:rPr lang="en-US" sz="2400" b="1" dirty="0">
                <a:latin typeface="Georgia Pro" panose="02040502050405020303" pitchFamily="18" charset="0"/>
              </a:rPr>
              <a:t>The Basilosaurids; </a:t>
            </a:r>
            <a:r>
              <a:rPr lang="en-US" sz="2400" dirty="0">
                <a:latin typeface="Georgia Pro" panose="02040502050405020303" pitchFamily="18" charset="0"/>
              </a:rPr>
              <a:t>The First Modern Whales</a:t>
            </a:r>
          </a:p>
        </p:txBody>
      </p:sp>
      <p:pic>
        <p:nvPicPr>
          <p:cNvPr id="5" name="Picture 4" descr="A close up of an animal&#10;&#10;Description generated with high confidence">
            <a:extLst>
              <a:ext uri="{FF2B5EF4-FFF2-40B4-BE49-F238E27FC236}">
                <a16:creationId xmlns:a16="http://schemas.microsoft.com/office/drawing/2014/main" id="{7AF488AD-01CC-4491-B84D-BB3902BC0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18" y="1140295"/>
            <a:ext cx="9197802" cy="3699560"/>
          </a:xfrm>
          <a:prstGeom prst="rect">
            <a:avLst/>
          </a:prstGeom>
          <a:ln w="12700">
            <a:solidFill>
              <a:schemeClr val="tx1"/>
            </a:solidFill>
          </a:ln>
        </p:spPr>
      </p:pic>
      <p:pic>
        <p:nvPicPr>
          <p:cNvPr id="7" name="Picture 6" descr="A close up of a fish&#10;&#10;Description generated with very high confidence">
            <a:extLst>
              <a:ext uri="{FF2B5EF4-FFF2-40B4-BE49-F238E27FC236}">
                <a16:creationId xmlns:a16="http://schemas.microsoft.com/office/drawing/2014/main" id="{61146E25-1597-4AFA-8DD2-316E52177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18" y="5028366"/>
            <a:ext cx="6243782" cy="1617455"/>
          </a:xfrm>
          <a:prstGeom prst="rect">
            <a:avLst/>
          </a:prstGeom>
          <a:ln w="12700">
            <a:solidFill>
              <a:schemeClr val="tx1"/>
            </a:solidFill>
          </a:ln>
        </p:spPr>
      </p:pic>
      <p:pic>
        <p:nvPicPr>
          <p:cNvPr id="12" name="Picture 11">
            <a:extLst>
              <a:ext uri="{FF2B5EF4-FFF2-40B4-BE49-F238E27FC236}">
                <a16:creationId xmlns:a16="http://schemas.microsoft.com/office/drawing/2014/main" id="{74848D28-A9C1-4EC1-AC19-D32A6CE72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4856" y="99313"/>
            <a:ext cx="831271" cy="934012"/>
          </a:xfrm>
          <a:prstGeom prst="rect">
            <a:avLst/>
          </a:prstGeom>
          <a:ln w="19050">
            <a:solidFill>
              <a:schemeClr val="tx1"/>
            </a:solidFill>
          </a:ln>
        </p:spPr>
      </p:pic>
      <p:sp>
        <p:nvSpPr>
          <p:cNvPr id="13" name="TextBox 12">
            <a:extLst>
              <a:ext uri="{FF2B5EF4-FFF2-40B4-BE49-F238E27FC236}">
                <a16:creationId xmlns:a16="http://schemas.microsoft.com/office/drawing/2014/main" id="{6BD63B4E-59E7-4763-BF58-BAB848ED24C7}"/>
              </a:ext>
            </a:extLst>
          </p:cNvPr>
          <p:cNvSpPr txBox="1"/>
          <p:nvPr/>
        </p:nvSpPr>
        <p:spPr>
          <a:xfrm>
            <a:off x="239564" y="1317082"/>
            <a:ext cx="4775781" cy="923330"/>
          </a:xfrm>
          <a:prstGeom prst="rect">
            <a:avLst/>
          </a:prstGeom>
          <a:noFill/>
        </p:spPr>
        <p:txBody>
          <a:bodyPr wrap="square" rtlCol="0">
            <a:spAutoFit/>
          </a:bodyPr>
          <a:lstStyle/>
          <a:p>
            <a:r>
              <a:rPr lang="en-US" dirty="0">
                <a:latin typeface="Georgia Pro" panose="02040502050405020303" pitchFamily="18" charset="0"/>
              </a:rPr>
              <a:t>First of the Great Whales</a:t>
            </a:r>
          </a:p>
          <a:p>
            <a:r>
              <a:rPr lang="en-US" i="1" dirty="0" err="1">
                <a:latin typeface="Georgia Pro" panose="02040502050405020303" pitchFamily="18" charset="0"/>
              </a:rPr>
              <a:t>Basilosaurus</a:t>
            </a:r>
            <a:r>
              <a:rPr lang="en-US" i="1" dirty="0">
                <a:latin typeface="Georgia Pro" panose="02040502050405020303" pitchFamily="18" charset="0"/>
              </a:rPr>
              <a:t> </a:t>
            </a:r>
            <a:r>
              <a:rPr lang="en-US" i="1" dirty="0" err="1">
                <a:latin typeface="Georgia Pro" panose="02040502050405020303" pitchFamily="18" charset="0"/>
              </a:rPr>
              <a:t>cetoides</a:t>
            </a:r>
            <a:r>
              <a:rPr lang="en-US" i="1" dirty="0">
                <a:latin typeface="Georgia Pro" panose="02040502050405020303" pitchFamily="18" charset="0"/>
              </a:rPr>
              <a:t>; </a:t>
            </a:r>
            <a:r>
              <a:rPr lang="en-US" dirty="0">
                <a:latin typeface="Georgia Pro" panose="02040502050405020303" pitchFamily="18" charset="0"/>
              </a:rPr>
              <a:t>living animals being 15 to 18 meters (50 to 60 ft) in length.</a:t>
            </a:r>
          </a:p>
        </p:txBody>
      </p:sp>
      <p:pic>
        <p:nvPicPr>
          <p:cNvPr id="4" name="Picture 3" descr="A picture containing animal&#10;&#10;Description generated with very high confidence">
            <a:extLst>
              <a:ext uri="{FF2B5EF4-FFF2-40B4-BE49-F238E27FC236}">
                <a16:creationId xmlns:a16="http://schemas.microsoft.com/office/drawing/2014/main" id="{355B6FDA-347B-401B-AA3F-A4F2031CF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1940" y="508000"/>
            <a:ext cx="2513041" cy="4331855"/>
          </a:xfrm>
          <a:prstGeom prst="rect">
            <a:avLst/>
          </a:prstGeom>
        </p:spPr>
      </p:pic>
      <p:sp>
        <p:nvSpPr>
          <p:cNvPr id="8" name="TextBox 7">
            <a:extLst>
              <a:ext uri="{FF2B5EF4-FFF2-40B4-BE49-F238E27FC236}">
                <a16:creationId xmlns:a16="http://schemas.microsoft.com/office/drawing/2014/main" id="{9E7BD9C4-0C3C-4FF9-800D-F3152B59FEBD}"/>
              </a:ext>
            </a:extLst>
          </p:cNvPr>
          <p:cNvSpPr txBox="1"/>
          <p:nvPr/>
        </p:nvSpPr>
        <p:spPr>
          <a:xfrm>
            <a:off x="6474691" y="5078332"/>
            <a:ext cx="5560290" cy="1477328"/>
          </a:xfrm>
          <a:prstGeom prst="rect">
            <a:avLst/>
          </a:prstGeom>
          <a:solidFill>
            <a:schemeClr val="accent2">
              <a:lumMod val="60000"/>
              <a:lumOff val="40000"/>
            </a:schemeClr>
          </a:solidFill>
        </p:spPr>
        <p:txBody>
          <a:bodyPr wrap="square" rtlCol="0">
            <a:spAutoFit/>
          </a:bodyPr>
          <a:lstStyle/>
          <a:p>
            <a:r>
              <a:rPr lang="en-US" dirty="0">
                <a:latin typeface="Georgia Pro" panose="02040502050405020303" pitchFamily="18" charset="0"/>
              </a:rPr>
              <a:t>At up to 18 meters (60ft) long </a:t>
            </a:r>
            <a:r>
              <a:rPr lang="en-US" i="1" dirty="0" err="1">
                <a:latin typeface="Georgia Pro" panose="02040502050405020303" pitchFamily="18" charset="0"/>
              </a:rPr>
              <a:t>Basilosaurus</a:t>
            </a:r>
            <a:r>
              <a:rPr lang="en-US" dirty="0">
                <a:latin typeface="Georgia Pro" panose="02040502050405020303" pitchFamily="18" charset="0"/>
              </a:rPr>
              <a:t> </a:t>
            </a:r>
            <a:r>
              <a:rPr lang="en-US" i="1" dirty="0" err="1">
                <a:latin typeface="Georgia Pro" panose="02040502050405020303" pitchFamily="18" charset="0"/>
              </a:rPr>
              <a:t>cetoides</a:t>
            </a:r>
            <a:endParaRPr lang="en-US" i="1" dirty="0">
              <a:latin typeface="Georgia Pro" panose="02040502050405020303" pitchFamily="18" charset="0"/>
            </a:endParaRPr>
          </a:p>
          <a:p>
            <a:r>
              <a:rPr lang="en-US" dirty="0">
                <a:latin typeface="Georgia Pro" panose="02040502050405020303" pitchFamily="18" charset="0"/>
              </a:rPr>
              <a:t>was twice the length of its 16 meter (20ft)  cousin </a:t>
            </a:r>
            <a:r>
              <a:rPr lang="en-US" i="1" dirty="0" err="1">
                <a:latin typeface="Georgia Pro" panose="02040502050405020303" pitchFamily="18" charset="0"/>
              </a:rPr>
              <a:t>Durodon</a:t>
            </a:r>
            <a:r>
              <a:rPr lang="en-US" i="1" dirty="0">
                <a:latin typeface="Georgia Pro" panose="02040502050405020303" pitchFamily="18" charset="0"/>
              </a:rPr>
              <a:t> </a:t>
            </a:r>
            <a:r>
              <a:rPr lang="en-US" i="1" dirty="0" err="1">
                <a:latin typeface="Georgia Pro" panose="02040502050405020303" pitchFamily="18" charset="0"/>
              </a:rPr>
              <a:t>atrox</a:t>
            </a:r>
            <a:r>
              <a:rPr lang="en-US" i="1" dirty="0">
                <a:latin typeface="Georgia Pro" panose="02040502050405020303" pitchFamily="18" charset="0"/>
              </a:rPr>
              <a:t>. </a:t>
            </a:r>
          </a:p>
          <a:p>
            <a:r>
              <a:rPr lang="en-US" dirty="0">
                <a:latin typeface="Georgia Pro" panose="02040502050405020303" pitchFamily="18" charset="0"/>
              </a:rPr>
              <a:t>Both frequently occur in many of Georgia’s  Georgia’s 34 to 37 million year old fossil beds.</a:t>
            </a:r>
          </a:p>
        </p:txBody>
      </p:sp>
    </p:spTree>
    <p:extLst>
      <p:ext uri="{BB962C8B-B14F-4D97-AF65-F5344CB8AC3E}">
        <p14:creationId xmlns:p14="http://schemas.microsoft.com/office/powerpoint/2010/main" val="243709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C216-6AC4-4E38-B021-DCAA5A3E7C3E}"/>
              </a:ext>
            </a:extLst>
          </p:cNvPr>
          <p:cNvSpPr>
            <a:spLocks noGrp="1"/>
          </p:cNvSpPr>
          <p:nvPr>
            <p:ph type="title"/>
          </p:nvPr>
        </p:nvSpPr>
        <p:spPr>
          <a:xfrm>
            <a:off x="189472" y="142475"/>
            <a:ext cx="11762378" cy="690916"/>
          </a:xfrm>
          <a:solidFill>
            <a:schemeClr val="accent2"/>
          </a:solidFill>
        </p:spPr>
        <p:txBody>
          <a:bodyPr>
            <a:noAutofit/>
          </a:bodyPr>
          <a:lstStyle/>
          <a:p>
            <a:r>
              <a:rPr lang="en-US" sz="2800" b="1" dirty="0">
                <a:latin typeface="Georgia" panose="02040502050405020303" pitchFamily="18" charset="0"/>
              </a:rPr>
              <a:t>North America’s Known Protocetids</a:t>
            </a:r>
          </a:p>
        </p:txBody>
      </p:sp>
      <p:sp>
        <p:nvSpPr>
          <p:cNvPr id="8" name="Rectangle 7">
            <a:extLst>
              <a:ext uri="{FF2B5EF4-FFF2-40B4-BE49-F238E27FC236}">
                <a16:creationId xmlns:a16="http://schemas.microsoft.com/office/drawing/2014/main" id="{9A3381B5-5DCA-4FA7-A0E4-E8F68421D284}"/>
              </a:ext>
            </a:extLst>
          </p:cNvPr>
          <p:cNvSpPr/>
          <p:nvPr/>
        </p:nvSpPr>
        <p:spPr>
          <a:xfrm>
            <a:off x="189472" y="2762179"/>
            <a:ext cx="3823855" cy="1938992"/>
          </a:xfrm>
          <a:prstGeom prst="rect">
            <a:avLst/>
          </a:prstGeom>
          <a:solidFill>
            <a:schemeClr val="accent2">
              <a:lumMod val="60000"/>
              <a:lumOff val="40000"/>
            </a:schemeClr>
          </a:solidFill>
        </p:spPr>
        <p:txBody>
          <a:bodyPr wrap="square">
            <a:spAutoFit/>
          </a:bodyPr>
          <a:lstStyle/>
          <a:p>
            <a:pPr marL="285750" indent="-285750">
              <a:buFont typeface="Arial" panose="020B0604020202020204" pitchFamily="34" charset="0"/>
              <a:buChar char="•"/>
            </a:pPr>
            <a:endParaRPr lang="en-US" sz="800" dirty="0">
              <a:latin typeface="Georgia" panose="02040502050405020303" pitchFamily="18" charset="0"/>
            </a:endParaRPr>
          </a:p>
          <a:p>
            <a:r>
              <a:rPr lang="en-US" sz="1600" b="1" i="1" dirty="0" err="1">
                <a:latin typeface="Georgia" panose="02040502050405020303" pitchFamily="18" charset="0"/>
              </a:rPr>
              <a:t>Carolinacetus</a:t>
            </a:r>
            <a:r>
              <a:rPr lang="en-US" sz="1600" b="1" i="1" dirty="0">
                <a:latin typeface="Georgia" panose="02040502050405020303" pitchFamily="18" charset="0"/>
              </a:rPr>
              <a:t> </a:t>
            </a:r>
            <a:r>
              <a:rPr lang="en-US" sz="1600" b="1" i="1" dirty="0" err="1">
                <a:latin typeface="Georgia" panose="02040502050405020303" pitchFamily="18" charset="0"/>
              </a:rPr>
              <a:t>gingerichi</a:t>
            </a:r>
            <a:r>
              <a:rPr lang="en-US" sz="1600" i="1" dirty="0">
                <a:latin typeface="Georgia" panose="02040502050405020303" pitchFamily="18" charset="0"/>
              </a:rPr>
              <a:t>; </a:t>
            </a:r>
          </a:p>
          <a:p>
            <a:r>
              <a:rPr lang="en-US" sz="1600" dirty="0">
                <a:solidFill>
                  <a:prstClr val="black"/>
                </a:solidFill>
                <a:latin typeface="Georgia" panose="02040502050405020303" pitchFamily="18" charset="0"/>
              </a:rPr>
              <a:t>39.7 - 42.4 million years ago</a:t>
            </a:r>
            <a:endParaRPr lang="en-US" sz="1600" dirty="0">
              <a:latin typeface="Georgia" panose="02040502050405020303" pitchFamily="18" charset="0"/>
            </a:endParaRPr>
          </a:p>
          <a:p>
            <a:pPr marL="285750" indent="-285750">
              <a:buFont typeface="Arial" panose="020B0604020202020204" pitchFamily="34" charset="0"/>
              <a:buChar char="•"/>
            </a:pPr>
            <a:r>
              <a:rPr lang="en-US" sz="1600" dirty="0">
                <a:solidFill>
                  <a:prstClr val="black"/>
                </a:solidFill>
                <a:latin typeface="Georgia" panose="02040502050405020303" pitchFamily="18" charset="0"/>
              </a:rPr>
              <a:t>Known from South Carolina. </a:t>
            </a:r>
          </a:p>
          <a:p>
            <a:pPr marL="285750" indent="-285750">
              <a:buFont typeface="Arial" panose="020B0604020202020204" pitchFamily="34" charset="0"/>
              <a:buChar char="•"/>
            </a:pPr>
            <a:r>
              <a:rPr lang="en-US" sz="1600" dirty="0">
                <a:solidFill>
                  <a:prstClr val="black"/>
                </a:solidFill>
                <a:latin typeface="Georgia" panose="02040502050405020303" pitchFamily="18" charset="0"/>
              </a:rPr>
              <a:t>Slightly larger than </a:t>
            </a:r>
            <a:r>
              <a:rPr lang="en-US" sz="1600" i="1" dirty="0">
                <a:solidFill>
                  <a:prstClr val="black"/>
                </a:solidFill>
                <a:latin typeface="Georgia" panose="02040502050405020303" pitchFamily="18" charset="0"/>
              </a:rPr>
              <a:t>Georgiacetus</a:t>
            </a:r>
            <a:r>
              <a:rPr lang="en-US" sz="1600" dirty="0">
                <a:solidFill>
                  <a:prstClr val="black"/>
                </a:solidFill>
                <a:latin typeface="Georgia" panose="02040502050405020303" pitchFamily="18" charset="0"/>
              </a:rPr>
              <a:t> but shows many features which seem less advanced than the Vogtle Whale.</a:t>
            </a:r>
          </a:p>
          <a:p>
            <a:pPr marL="285750" indent="-285750">
              <a:buFont typeface="Arial" panose="020B0604020202020204" pitchFamily="34" charset="0"/>
              <a:buChar char="•"/>
            </a:pPr>
            <a:endParaRPr lang="en-US" sz="1600" dirty="0">
              <a:latin typeface="Georgia" panose="02040502050405020303" pitchFamily="18" charset="0"/>
            </a:endParaRPr>
          </a:p>
        </p:txBody>
      </p:sp>
      <p:pic>
        <p:nvPicPr>
          <p:cNvPr id="4" name="Picture 3" descr="A screenshot of a cell phone&#10;&#10;Description generated with very high confidence">
            <a:extLst>
              <a:ext uri="{FF2B5EF4-FFF2-40B4-BE49-F238E27FC236}">
                <a16:creationId xmlns:a16="http://schemas.microsoft.com/office/drawing/2014/main" id="{0FB2BBD3-3930-4C0E-A3A7-8565B4C02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618" y="2350272"/>
            <a:ext cx="7462482" cy="4265638"/>
          </a:xfrm>
          <a:prstGeom prst="rect">
            <a:avLst/>
          </a:prstGeom>
          <a:ln w="19050">
            <a:solidFill>
              <a:schemeClr val="tx1"/>
            </a:solidFill>
          </a:ln>
        </p:spPr>
      </p:pic>
      <p:sp>
        <p:nvSpPr>
          <p:cNvPr id="5" name="Rectangle 4">
            <a:extLst>
              <a:ext uri="{FF2B5EF4-FFF2-40B4-BE49-F238E27FC236}">
                <a16:creationId xmlns:a16="http://schemas.microsoft.com/office/drawing/2014/main" id="{36BC9D76-B6E3-4171-AB24-43A25F5564F0}"/>
              </a:ext>
            </a:extLst>
          </p:cNvPr>
          <p:cNvSpPr/>
          <p:nvPr/>
        </p:nvSpPr>
        <p:spPr>
          <a:xfrm>
            <a:off x="189472" y="930112"/>
            <a:ext cx="9917479" cy="1323439"/>
          </a:xfrm>
          <a:prstGeom prst="rect">
            <a:avLst/>
          </a:prstGeom>
          <a:solidFill>
            <a:schemeClr val="accent2">
              <a:lumMod val="60000"/>
              <a:lumOff val="40000"/>
            </a:schemeClr>
          </a:solidFill>
        </p:spPr>
        <p:txBody>
          <a:bodyPr wrap="square">
            <a:spAutoFit/>
          </a:bodyPr>
          <a:lstStyle/>
          <a:p>
            <a:pPr lvl="0"/>
            <a:r>
              <a:rPr lang="en-US" sz="1600" b="1" i="1" dirty="0" err="1">
                <a:solidFill>
                  <a:prstClr val="black"/>
                </a:solidFill>
                <a:latin typeface="Georgia" panose="02040502050405020303" pitchFamily="18" charset="0"/>
              </a:rPr>
              <a:t>Natchitochia</a:t>
            </a:r>
            <a:r>
              <a:rPr lang="en-US" sz="1600" i="1" dirty="0">
                <a:solidFill>
                  <a:prstClr val="black"/>
                </a:solidFill>
                <a:latin typeface="Georgia" panose="02040502050405020303" pitchFamily="18" charset="0"/>
              </a:rPr>
              <a:t> </a:t>
            </a:r>
            <a:r>
              <a:rPr lang="en-US" sz="1600" b="1" i="1" dirty="0" err="1">
                <a:solidFill>
                  <a:prstClr val="black"/>
                </a:solidFill>
                <a:latin typeface="Georgia" panose="02040502050405020303" pitchFamily="18" charset="0"/>
              </a:rPr>
              <a:t>jonesi</a:t>
            </a:r>
            <a:r>
              <a:rPr lang="en-US" sz="1600" i="1" dirty="0">
                <a:solidFill>
                  <a:prstClr val="black"/>
                </a:solidFill>
                <a:latin typeface="Georgia" panose="02040502050405020303" pitchFamily="18" charset="0"/>
              </a:rPr>
              <a:t>; </a:t>
            </a:r>
            <a:r>
              <a:rPr lang="en-US" sz="1600" dirty="0">
                <a:solidFill>
                  <a:prstClr val="black"/>
                </a:solidFill>
                <a:latin typeface="Georgia" panose="02040502050405020303" pitchFamily="18" charset="0"/>
              </a:rPr>
              <a:t>39.5-39.9 million years old</a:t>
            </a:r>
          </a:p>
          <a:p>
            <a:pPr marL="285750" indent="-285750">
              <a:buFont typeface="Arial" panose="020B0604020202020204" pitchFamily="34" charset="0"/>
              <a:buChar char="•"/>
            </a:pPr>
            <a:r>
              <a:rPr lang="en-US" sz="1600" dirty="0">
                <a:solidFill>
                  <a:prstClr val="black"/>
                </a:solidFill>
                <a:latin typeface="Georgia" panose="02040502050405020303" pitchFamily="18" charset="0"/>
              </a:rPr>
              <a:t>Known from Natchitoches County, Louisiana; 13 vertebrae and partial ribs. </a:t>
            </a:r>
          </a:p>
          <a:p>
            <a:pPr marL="285750" lvl="0" indent="-285750">
              <a:buFont typeface="Arial" panose="020B0604020202020204" pitchFamily="34" charset="0"/>
              <a:buChar char="•"/>
            </a:pPr>
            <a:r>
              <a:rPr lang="en-US" sz="1600" dirty="0">
                <a:solidFill>
                  <a:prstClr val="black"/>
                </a:solidFill>
                <a:latin typeface="Georgia" panose="02040502050405020303" pitchFamily="18" charset="0"/>
              </a:rPr>
              <a:t>Collected in 1943 by Paul H. Jones. Specimens were sent to the U.S. National Museum (which became the Smithsonian) where the Remington Kellogg recognized it as an ancient whale but never published the fossils. </a:t>
            </a:r>
          </a:p>
        </p:txBody>
      </p:sp>
      <p:sp>
        <p:nvSpPr>
          <p:cNvPr id="7" name="Rectangle 6">
            <a:extLst>
              <a:ext uri="{FF2B5EF4-FFF2-40B4-BE49-F238E27FC236}">
                <a16:creationId xmlns:a16="http://schemas.microsoft.com/office/drawing/2014/main" id="{5F3521AE-84B2-4872-AA5C-42031DE2491F}"/>
              </a:ext>
            </a:extLst>
          </p:cNvPr>
          <p:cNvSpPr/>
          <p:nvPr/>
        </p:nvSpPr>
        <p:spPr>
          <a:xfrm>
            <a:off x="189472" y="5024023"/>
            <a:ext cx="3846818" cy="1569660"/>
          </a:xfrm>
          <a:prstGeom prst="rect">
            <a:avLst/>
          </a:prstGeom>
          <a:solidFill>
            <a:schemeClr val="accent2">
              <a:lumMod val="60000"/>
              <a:lumOff val="40000"/>
            </a:schemeClr>
          </a:solidFill>
        </p:spPr>
        <p:txBody>
          <a:bodyPr wrap="square">
            <a:spAutoFit/>
          </a:bodyPr>
          <a:lstStyle/>
          <a:p>
            <a:pPr lvl="0"/>
            <a:r>
              <a:rPr lang="en-US" sz="1600" b="1" i="1" dirty="0">
                <a:solidFill>
                  <a:prstClr val="black"/>
                </a:solidFill>
                <a:latin typeface="Georgia" panose="02040502050405020303" pitchFamily="18" charset="0"/>
              </a:rPr>
              <a:t>Georgiacetus vogtlensis</a:t>
            </a:r>
            <a:r>
              <a:rPr lang="en-US" sz="1600" i="1" dirty="0">
                <a:solidFill>
                  <a:prstClr val="black"/>
                </a:solidFill>
                <a:latin typeface="Georgia" panose="02040502050405020303" pitchFamily="18" charset="0"/>
              </a:rPr>
              <a:t>; </a:t>
            </a:r>
          </a:p>
          <a:p>
            <a:pPr lvl="0"/>
            <a:r>
              <a:rPr lang="en-US" sz="1600" dirty="0">
                <a:solidFill>
                  <a:prstClr val="black"/>
                </a:solidFill>
                <a:latin typeface="Georgia" panose="02040502050405020303" pitchFamily="18" charset="0"/>
              </a:rPr>
              <a:t>39.8-42.4 million years old</a:t>
            </a:r>
          </a:p>
          <a:p>
            <a:pPr marL="285750" lvl="0" indent="-285750">
              <a:buFont typeface="Arial" panose="020B0604020202020204" pitchFamily="34" charset="0"/>
              <a:buChar char="•"/>
            </a:pPr>
            <a:r>
              <a:rPr lang="en-US" sz="1600" dirty="0">
                <a:solidFill>
                  <a:prstClr val="black"/>
                </a:solidFill>
                <a:latin typeface="Georgia" panose="02040502050405020303" pitchFamily="18" charset="0"/>
              </a:rPr>
              <a:t>Known from Georgia, Alabama &amp; Mississippi. </a:t>
            </a:r>
          </a:p>
          <a:p>
            <a:pPr marL="285750" lvl="0" indent="-285750">
              <a:buFont typeface="Arial" panose="020B0604020202020204" pitchFamily="34" charset="0"/>
              <a:buChar char="•"/>
            </a:pPr>
            <a:r>
              <a:rPr lang="en-US" sz="1600">
                <a:solidFill>
                  <a:prstClr val="black"/>
                </a:solidFill>
                <a:latin typeface="Georgia" panose="02040502050405020303" pitchFamily="18" charset="0"/>
              </a:rPr>
              <a:t>Most </a:t>
            </a:r>
            <a:r>
              <a:rPr lang="en-US" sz="1600" dirty="0">
                <a:solidFill>
                  <a:prstClr val="black"/>
                </a:solidFill>
                <a:latin typeface="Georgia" panose="02040502050405020303" pitchFamily="18" charset="0"/>
              </a:rPr>
              <a:t>advanced known protocetid</a:t>
            </a:r>
            <a:r>
              <a:rPr lang="en-US" sz="1600">
                <a:solidFill>
                  <a:prstClr val="black"/>
                </a:solidFill>
                <a:latin typeface="Georgia" panose="02040502050405020303" pitchFamily="18" charset="0"/>
              </a:rPr>
              <a:t>. </a:t>
            </a:r>
          </a:p>
          <a:p>
            <a:pPr marL="285750" lvl="0" indent="-285750">
              <a:buFont typeface="Arial" panose="020B0604020202020204" pitchFamily="34" charset="0"/>
              <a:buChar char="•"/>
            </a:pPr>
            <a:r>
              <a:rPr lang="en-US" sz="1600">
                <a:solidFill>
                  <a:prstClr val="black"/>
                </a:solidFill>
                <a:latin typeface="Georgia" panose="02040502050405020303" pitchFamily="18" charset="0"/>
              </a:rPr>
              <a:t>Most </a:t>
            </a:r>
            <a:r>
              <a:rPr lang="en-US" sz="1600" dirty="0">
                <a:solidFill>
                  <a:prstClr val="black"/>
                </a:solidFill>
                <a:latin typeface="Georgia" panose="02040502050405020303" pitchFamily="18" charset="0"/>
              </a:rPr>
              <a:t>complete skeleton. </a:t>
            </a:r>
            <a:endParaRPr lang="en-US" sz="1600" i="1" dirty="0">
              <a:solidFill>
                <a:prstClr val="black"/>
              </a:solidFill>
              <a:latin typeface="Georgia" panose="02040502050405020303" pitchFamily="18" charset="0"/>
            </a:endParaRPr>
          </a:p>
        </p:txBody>
      </p:sp>
      <p:pic>
        <p:nvPicPr>
          <p:cNvPr id="6" name="Picture 5">
            <a:extLst>
              <a:ext uri="{FF2B5EF4-FFF2-40B4-BE49-F238E27FC236}">
                <a16:creationId xmlns:a16="http://schemas.microsoft.com/office/drawing/2014/main" id="{4D5B1605-BC25-4838-B67D-163A08F90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6001" y="930112"/>
            <a:ext cx="1099099" cy="1234943"/>
          </a:xfrm>
          <a:prstGeom prst="rect">
            <a:avLst/>
          </a:prstGeom>
          <a:ln w="19050">
            <a:solidFill>
              <a:schemeClr val="tx1"/>
            </a:solidFill>
          </a:ln>
        </p:spPr>
      </p:pic>
    </p:spTree>
    <p:extLst>
      <p:ext uri="{BB962C8B-B14F-4D97-AF65-F5344CB8AC3E}">
        <p14:creationId xmlns:p14="http://schemas.microsoft.com/office/powerpoint/2010/main" val="3849273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DD77-B314-44A1-B10D-4039807AEFA0}"/>
              </a:ext>
            </a:extLst>
          </p:cNvPr>
          <p:cNvSpPr>
            <a:spLocks noGrp="1"/>
          </p:cNvSpPr>
          <p:nvPr>
            <p:ph type="title"/>
          </p:nvPr>
        </p:nvSpPr>
        <p:spPr>
          <a:xfrm>
            <a:off x="210059" y="254492"/>
            <a:ext cx="11686377" cy="626150"/>
          </a:xfrm>
          <a:solidFill>
            <a:schemeClr val="accent2"/>
          </a:solidFill>
        </p:spPr>
        <p:txBody>
          <a:bodyPr>
            <a:normAutofit/>
          </a:bodyPr>
          <a:lstStyle/>
          <a:p>
            <a:pPr algn="r"/>
            <a:r>
              <a:rPr lang="en-US" sz="2400" b="1" dirty="0">
                <a:latin typeface="Georgia" panose="02040502050405020303" pitchFamily="18" charset="0"/>
              </a:rPr>
              <a:t>The Earliest Basilosaurid; </a:t>
            </a:r>
            <a:r>
              <a:rPr lang="en-US" sz="2400" b="1" i="1" dirty="0" err="1">
                <a:latin typeface="Georgia" panose="02040502050405020303" pitchFamily="18" charset="0"/>
              </a:rPr>
              <a:t>Basilotritus</a:t>
            </a:r>
            <a:endParaRPr lang="en-US" sz="2400" b="1" i="1" dirty="0">
              <a:latin typeface="Georgia" panose="02040502050405020303" pitchFamily="18" charset="0"/>
            </a:endParaRPr>
          </a:p>
        </p:txBody>
      </p:sp>
      <p:sp>
        <p:nvSpPr>
          <p:cNvPr id="3" name="Rectangle 2">
            <a:extLst>
              <a:ext uri="{FF2B5EF4-FFF2-40B4-BE49-F238E27FC236}">
                <a16:creationId xmlns:a16="http://schemas.microsoft.com/office/drawing/2014/main" id="{AC2B33E7-0928-4F20-BB2A-7452E8FCDA1B}"/>
              </a:ext>
            </a:extLst>
          </p:cNvPr>
          <p:cNvSpPr/>
          <p:nvPr/>
        </p:nvSpPr>
        <p:spPr>
          <a:xfrm>
            <a:off x="293189" y="1643167"/>
            <a:ext cx="4075612" cy="4278094"/>
          </a:xfrm>
          <a:prstGeom prst="rect">
            <a:avLst/>
          </a:prstGeom>
          <a:solidFill>
            <a:schemeClr val="accent2">
              <a:lumMod val="60000"/>
              <a:lumOff val="40000"/>
            </a:schemeClr>
          </a:solidFill>
        </p:spPr>
        <p:txBody>
          <a:bodyPr wrap="square">
            <a:spAutoFit/>
          </a:bodyPr>
          <a:lstStyle/>
          <a:p>
            <a:pPr lvl="0"/>
            <a:endParaRPr lang="en-US" sz="1600" b="1" i="1" dirty="0">
              <a:solidFill>
                <a:prstClr val="black"/>
              </a:solidFill>
              <a:latin typeface="Georgia" panose="02040502050405020303" pitchFamily="18" charset="0"/>
            </a:endParaRPr>
          </a:p>
          <a:p>
            <a:pPr lvl="0"/>
            <a:r>
              <a:rPr lang="en-US" sz="1600" b="1" i="1" dirty="0" err="1">
                <a:solidFill>
                  <a:prstClr val="black"/>
                </a:solidFill>
                <a:latin typeface="Georgia" panose="02040502050405020303" pitchFamily="18" charset="0"/>
              </a:rPr>
              <a:t>Basilotritus</a:t>
            </a:r>
            <a:r>
              <a:rPr lang="en-US" sz="1600" b="1" i="1" dirty="0">
                <a:solidFill>
                  <a:prstClr val="black"/>
                </a:solidFill>
                <a:latin typeface="Georgia" panose="02040502050405020303" pitchFamily="18" charset="0"/>
              </a:rPr>
              <a:t> </a:t>
            </a:r>
            <a:r>
              <a:rPr lang="en-US" sz="1600" b="1" i="1" dirty="0" err="1">
                <a:solidFill>
                  <a:prstClr val="black"/>
                </a:solidFill>
                <a:latin typeface="Georgia" panose="02040502050405020303" pitchFamily="18" charset="0"/>
              </a:rPr>
              <a:t>wardii</a:t>
            </a:r>
            <a:r>
              <a:rPr lang="en-US" sz="1600" b="1" i="1" dirty="0">
                <a:solidFill>
                  <a:prstClr val="black"/>
                </a:solidFill>
                <a:latin typeface="Georgia" panose="02040502050405020303" pitchFamily="18" charset="0"/>
              </a:rPr>
              <a:t>; </a:t>
            </a:r>
          </a:p>
          <a:p>
            <a:pPr lvl="0"/>
            <a:r>
              <a:rPr lang="en-US" sz="1600" dirty="0">
                <a:solidFill>
                  <a:prstClr val="black"/>
                </a:solidFill>
                <a:latin typeface="Georgia" panose="02040502050405020303" pitchFamily="18" charset="0"/>
              </a:rPr>
              <a:t>(Formerly</a:t>
            </a:r>
            <a:r>
              <a:rPr lang="en-US" sz="1600" b="1" i="1" dirty="0">
                <a:solidFill>
                  <a:prstClr val="black"/>
                </a:solidFill>
                <a:latin typeface="Georgia" panose="02040502050405020303" pitchFamily="18" charset="0"/>
              </a:rPr>
              <a:t> </a:t>
            </a:r>
            <a:r>
              <a:rPr lang="en-US" sz="1600" i="1" dirty="0" err="1">
                <a:solidFill>
                  <a:prstClr val="black"/>
                </a:solidFill>
                <a:latin typeface="Georgia" panose="02040502050405020303" pitchFamily="18" charset="0"/>
              </a:rPr>
              <a:t>Eocetis</a:t>
            </a:r>
            <a:r>
              <a:rPr lang="en-US" sz="1600" b="1" i="1" dirty="0">
                <a:solidFill>
                  <a:prstClr val="black"/>
                </a:solidFill>
                <a:latin typeface="Georgia" panose="02040502050405020303" pitchFamily="18" charset="0"/>
              </a:rPr>
              <a:t> </a:t>
            </a:r>
            <a:r>
              <a:rPr lang="en-US" sz="1600" i="1" dirty="0" err="1">
                <a:solidFill>
                  <a:prstClr val="black"/>
                </a:solidFill>
                <a:latin typeface="Georgia" panose="02040502050405020303" pitchFamily="18" charset="0"/>
              </a:rPr>
              <a:t>wardii</a:t>
            </a:r>
            <a:r>
              <a:rPr lang="en-US" sz="1600" dirty="0">
                <a:solidFill>
                  <a:prstClr val="black"/>
                </a:solidFill>
                <a:latin typeface="Georgia" panose="02040502050405020303" pitchFamily="18" charset="0"/>
              </a:rPr>
              <a:t>)</a:t>
            </a:r>
            <a:r>
              <a:rPr lang="en-US" sz="1600" b="1" i="1" dirty="0">
                <a:solidFill>
                  <a:prstClr val="black"/>
                </a:solidFill>
                <a:latin typeface="Georgia" panose="02040502050405020303" pitchFamily="18" charset="0"/>
              </a:rPr>
              <a:t> </a:t>
            </a:r>
          </a:p>
          <a:p>
            <a:pPr lvl="0"/>
            <a:r>
              <a:rPr lang="en-US" sz="1600" dirty="0">
                <a:solidFill>
                  <a:prstClr val="black"/>
                </a:solidFill>
                <a:latin typeface="Georgia" panose="02040502050405020303" pitchFamily="18" charset="0"/>
              </a:rPr>
              <a:t>Possibly 33.9-42.0 million years old</a:t>
            </a:r>
          </a:p>
          <a:p>
            <a:pPr marL="285750" lvl="0" indent="-285750">
              <a:buFont typeface="Arial" panose="020B0604020202020204" pitchFamily="34" charset="0"/>
              <a:buChar char="•"/>
            </a:pPr>
            <a:r>
              <a:rPr lang="en-US" sz="1600" dirty="0">
                <a:solidFill>
                  <a:prstClr val="black"/>
                </a:solidFill>
                <a:latin typeface="Georgia" panose="02040502050405020303" pitchFamily="18" charset="0"/>
              </a:rPr>
              <a:t>Mark D </a:t>
            </a:r>
            <a:r>
              <a:rPr lang="en-US" sz="1600" dirty="0" err="1">
                <a:solidFill>
                  <a:prstClr val="black"/>
                </a:solidFill>
                <a:latin typeface="Georgia" panose="02040502050405020303" pitchFamily="18" charset="0"/>
              </a:rPr>
              <a:t>Uhen</a:t>
            </a:r>
            <a:r>
              <a:rPr lang="en-US" sz="1600" dirty="0">
                <a:solidFill>
                  <a:prstClr val="black"/>
                </a:solidFill>
                <a:latin typeface="Georgia" panose="02040502050405020303" pitchFamily="18" charset="0"/>
              </a:rPr>
              <a:t>, May 1999, Journal of Paleontology.</a:t>
            </a:r>
          </a:p>
          <a:p>
            <a:pPr marL="285750" indent="-285750">
              <a:buFont typeface="Arial" panose="020B0604020202020204" pitchFamily="34" charset="0"/>
              <a:buChar char="•"/>
            </a:pPr>
            <a:r>
              <a:rPr lang="en-US" sz="1600" dirty="0">
                <a:solidFill>
                  <a:prstClr val="black"/>
                </a:solidFill>
                <a:latin typeface="Georgia" panose="02040502050405020303" pitchFamily="18" charset="0"/>
              </a:rPr>
              <a:t>Known from North Carolina &amp; Virginia </a:t>
            </a:r>
          </a:p>
          <a:p>
            <a:pPr marL="285750" lvl="0" indent="-285750">
              <a:buFont typeface="Arial" panose="020B0604020202020204" pitchFamily="34" charset="0"/>
              <a:buChar char="•"/>
            </a:pPr>
            <a:r>
              <a:rPr lang="en-US" sz="1600" dirty="0">
                <a:solidFill>
                  <a:prstClr val="black"/>
                </a:solidFill>
                <a:latin typeface="Georgia" panose="02040502050405020303" pitchFamily="18" charset="0"/>
              </a:rPr>
              <a:t>42 million year old sediments in North Carolina</a:t>
            </a:r>
          </a:p>
          <a:p>
            <a:pPr lvl="0"/>
            <a:endParaRPr lang="en-US" sz="800" b="1" i="1" dirty="0">
              <a:solidFill>
                <a:prstClr val="black"/>
              </a:solidFill>
              <a:latin typeface="Georgia" panose="02040502050405020303" pitchFamily="18" charset="0"/>
            </a:endParaRPr>
          </a:p>
          <a:p>
            <a:pPr lvl="0"/>
            <a:endParaRPr lang="en-US" sz="800" b="1" i="1" dirty="0">
              <a:solidFill>
                <a:prstClr val="black"/>
              </a:solidFill>
              <a:latin typeface="Georgia" panose="02040502050405020303" pitchFamily="18" charset="0"/>
            </a:endParaRPr>
          </a:p>
          <a:p>
            <a:pPr lvl="0"/>
            <a:r>
              <a:rPr lang="en-US" sz="1600" b="1" i="1" dirty="0" err="1">
                <a:solidFill>
                  <a:prstClr val="black"/>
                </a:solidFill>
                <a:latin typeface="Georgia" panose="02040502050405020303" pitchFamily="18" charset="0"/>
              </a:rPr>
              <a:t>Basilotritus</a:t>
            </a:r>
            <a:r>
              <a:rPr lang="en-US" sz="1600" b="1" i="1" dirty="0">
                <a:solidFill>
                  <a:prstClr val="black"/>
                </a:solidFill>
                <a:latin typeface="Georgia" panose="02040502050405020303" pitchFamily="18" charset="0"/>
              </a:rPr>
              <a:t> </a:t>
            </a:r>
            <a:r>
              <a:rPr lang="en-US" sz="1600" b="1" i="1" dirty="0" err="1">
                <a:solidFill>
                  <a:prstClr val="black"/>
                </a:solidFill>
                <a:latin typeface="Georgia" panose="02040502050405020303" pitchFamily="18" charset="0"/>
              </a:rPr>
              <a:t>uheni</a:t>
            </a:r>
            <a:r>
              <a:rPr lang="en-US" sz="1600" b="1" i="1" dirty="0">
                <a:solidFill>
                  <a:prstClr val="black"/>
                </a:solidFill>
                <a:latin typeface="Georgia" panose="02040502050405020303" pitchFamily="18" charset="0"/>
              </a:rPr>
              <a:t>; </a:t>
            </a:r>
          </a:p>
          <a:p>
            <a:pPr lvl="0"/>
            <a:r>
              <a:rPr lang="en-US" sz="1600" dirty="0">
                <a:solidFill>
                  <a:prstClr val="black"/>
                </a:solidFill>
                <a:latin typeface="Georgia" panose="02040502050405020303" pitchFamily="18" charset="0"/>
              </a:rPr>
              <a:t>37.2-40.2 million years old </a:t>
            </a:r>
          </a:p>
          <a:p>
            <a:pPr marL="285750" lvl="0" indent="-285750">
              <a:buFont typeface="Arial" panose="020B0604020202020204" pitchFamily="34" charset="0"/>
              <a:buChar char="•"/>
            </a:pPr>
            <a:r>
              <a:rPr lang="en-US" sz="1600" dirty="0">
                <a:solidFill>
                  <a:prstClr val="black"/>
                </a:solidFill>
                <a:latin typeface="Georgia" panose="02040502050405020303" pitchFamily="18" charset="0"/>
              </a:rPr>
              <a:t>Pavel </a:t>
            </a:r>
            <a:r>
              <a:rPr lang="en-US" sz="1600" dirty="0" err="1">
                <a:solidFill>
                  <a:prstClr val="black"/>
                </a:solidFill>
                <a:latin typeface="Georgia" panose="02040502050405020303" pitchFamily="18" charset="0"/>
              </a:rPr>
              <a:t>Gol’din</a:t>
            </a:r>
            <a:r>
              <a:rPr lang="en-US" sz="1600" dirty="0">
                <a:solidFill>
                  <a:prstClr val="black"/>
                </a:solidFill>
                <a:latin typeface="Georgia" panose="02040502050405020303" pitchFamily="18" charset="0"/>
              </a:rPr>
              <a:t> &amp; </a:t>
            </a:r>
            <a:r>
              <a:rPr lang="en-US" sz="1600" dirty="0" err="1">
                <a:solidFill>
                  <a:prstClr val="black"/>
                </a:solidFill>
                <a:latin typeface="Georgia" panose="02040502050405020303" pitchFamily="18" charset="0"/>
              </a:rPr>
              <a:t>Evgenij</a:t>
            </a:r>
            <a:r>
              <a:rPr lang="en-US" sz="1600" dirty="0">
                <a:solidFill>
                  <a:prstClr val="black"/>
                </a:solidFill>
                <a:latin typeface="Georgia" panose="02040502050405020303" pitchFamily="18" charset="0"/>
              </a:rPr>
              <a:t> </a:t>
            </a:r>
            <a:r>
              <a:rPr lang="en-US" sz="1600" dirty="0" err="1">
                <a:solidFill>
                  <a:prstClr val="black"/>
                </a:solidFill>
                <a:latin typeface="Georgia" panose="02040502050405020303" pitchFamily="18" charset="0"/>
              </a:rPr>
              <a:t>Zvonok</a:t>
            </a:r>
            <a:r>
              <a:rPr lang="en-US" sz="1600" dirty="0">
                <a:solidFill>
                  <a:prstClr val="black"/>
                </a:solidFill>
                <a:latin typeface="Georgia" panose="02040502050405020303" pitchFamily="18" charset="0"/>
              </a:rPr>
              <a:t>, March 2013, Journal of Paleontology</a:t>
            </a:r>
          </a:p>
          <a:p>
            <a:pPr marL="285750" lvl="0" indent="-285750">
              <a:buFont typeface="Arial" panose="020B0604020202020204" pitchFamily="34" charset="0"/>
              <a:buChar char="•"/>
            </a:pPr>
            <a:r>
              <a:rPr lang="en-US" sz="1600" dirty="0">
                <a:solidFill>
                  <a:prstClr val="black"/>
                </a:solidFill>
                <a:latin typeface="Georgia" panose="02040502050405020303" pitchFamily="18" charset="0"/>
              </a:rPr>
              <a:t>Known from North Carolina, Virginia, Egypt, Germany, Russia &amp; Ukraine</a:t>
            </a:r>
          </a:p>
          <a:p>
            <a:pPr marL="285750" lvl="0" indent="-285750">
              <a:buFont typeface="Arial" panose="020B0604020202020204" pitchFamily="34" charset="0"/>
              <a:buChar char="•"/>
            </a:pPr>
            <a:endParaRPr lang="en-US" sz="1600" dirty="0">
              <a:solidFill>
                <a:prstClr val="black"/>
              </a:solidFill>
              <a:latin typeface="Georgia" panose="02040502050405020303" pitchFamily="18" charset="0"/>
            </a:endParaRPr>
          </a:p>
        </p:txBody>
      </p:sp>
      <p:pic>
        <p:nvPicPr>
          <p:cNvPr id="7" name="Picture 6" descr="A screenshot of a cell phone&#10;&#10;Description generated with very high confidence">
            <a:extLst>
              <a:ext uri="{FF2B5EF4-FFF2-40B4-BE49-F238E27FC236}">
                <a16:creationId xmlns:a16="http://schemas.microsoft.com/office/drawing/2014/main" id="{A7FD3B1F-27CB-457B-A71B-60E7CBA81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544" y="1701007"/>
            <a:ext cx="7281892" cy="4162413"/>
          </a:xfrm>
          <a:prstGeom prst="rect">
            <a:avLst/>
          </a:prstGeom>
          <a:ln w="19050">
            <a:solidFill>
              <a:schemeClr val="tx1"/>
            </a:solidFill>
          </a:ln>
        </p:spPr>
      </p:pic>
      <p:pic>
        <p:nvPicPr>
          <p:cNvPr id="9" name="Picture 8">
            <a:extLst>
              <a:ext uri="{FF2B5EF4-FFF2-40B4-BE49-F238E27FC236}">
                <a16:creationId xmlns:a16="http://schemas.microsoft.com/office/drawing/2014/main" id="{EC86B11F-DE5A-4F63-97CF-3B6B0A009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45" y="208741"/>
            <a:ext cx="1072703" cy="1205284"/>
          </a:xfrm>
          <a:prstGeom prst="rect">
            <a:avLst/>
          </a:prstGeom>
          <a:ln w="19050">
            <a:solidFill>
              <a:schemeClr val="tx1"/>
            </a:solidFill>
          </a:ln>
        </p:spPr>
      </p:pic>
    </p:spTree>
    <p:extLst>
      <p:ext uri="{BB962C8B-B14F-4D97-AF65-F5344CB8AC3E}">
        <p14:creationId xmlns:p14="http://schemas.microsoft.com/office/powerpoint/2010/main" val="1943020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10A9-3F87-4CD4-8362-A0C5E35FF83F}"/>
              </a:ext>
            </a:extLst>
          </p:cNvPr>
          <p:cNvSpPr>
            <a:spLocks noGrp="1"/>
          </p:cNvSpPr>
          <p:nvPr>
            <p:ph type="title"/>
          </p:nvPr>
        </p:nvSpPr>
        <p:spPr>
          <a:xfrm>
            <a:off x="183487" y="254289"/>
            <a:ext cx="11788080" cy="861120"/>
          </a:xfrm>
          <a:solidFill>
            <a:schemeClr val="accent2"/>
          </a:solidFill>
        </p:spPr>
        <p:txBody>
          <a:bodyPr>
            <a:normAutofit/>
          </a:bodyPr>
          <a:lstStyle/>
          <a:p>
            <a:r>
              <a:rPr lang="en-US" sz="3200" dirty="0">
                <a:latin typeface="Georgia" panose="02040502050405020303" pitchFamily="18" charset="0"/>
              </a:rPr>
              <a:t>A Southeastern Sea Full of Predators</a:t>
            </a:r>
          </a:p>
        </p:txBody>
      </p:sp>
      <p:pic>
        <p:nvPicPr>
          <p:cNvPr id="4" name="Picture 3" descr="A screenshot of a cell phone&#10;&#10;Description generated with very high confidence">
            <a:extLst>
              <a:ext uri="{FF2B5EF4-FFF2-40B4-BE49-F238E27FC236}">
                <a16:creationId xmlns:a16="http://schemas.microsoft.com/office/drawing/2014/main" id="{C565B120-DCC2-43F3-AFE3-605F90A0A955}"/>
              </a:ext>
            </a:extLst>
          </p:cNvPr>
          <p:cNvPicPr>
            <a:picLocks noChangeAspect="1"/>
          </p:cNvPicPr>
          <p:nvPr/>
        </p:nvPicPr>
        <p:blipFill rotWithShape="1">
          <a:blip r:embed="rId2">
            <a:extLst>
              <a:ext uri="{28A0092B-C50C-407E-A947-70E740481C1C}">
                <a14:useLocalDpi xmlns:a14="http://schemas.microsoft.com/office/drawing/2010/main" val="0"/>
              </a:ext>
            </a:extLst>
          </a:blip>
          <a:srcRect t="975" b="11568"/>
          <a:stretch/>
        </p:blipFill>
        <p:spPr>
          <a:xfrm>
            <a:off x="5970966" y="3331863"/>
            <a:ext cx="6077870" cy="3038431"/>
          </a:xfrm>
          <a:prstGeom prst="rect">
            <a:avLst/>
          </a:prstGeom>
          <a:ln w="19050">
            <a:solidFill>
              <a:schemeClr val="tx1"/>
            </a:solidFill>
          </a:ln>
        </p:spPr>
      </p:pic>
      <p:pic>
        <p:nvPicPr>
          <p:cNvPr id="6" name="Picture 5" descr="A screenshot of a cell phone&#10;&#10;Description generated with very high confidence">
            <a:extLst>
              <a:ext uri="{FF2B5EF4-FFF2-40B4-BE49-F238E27FC236}">
                <a16:creationId xmlns:a16="http://schemas.microsoft.com/office/drawing/2014/main" id="{DD73BB44-2735-4A1B-803E-AFC10DDCF577}"/>
              </a:ext>
            </a:extLst>
          </p:cNvPr>
          <p:cNvPicPr>
            <a:picLocks noChangeAspect="1"/>
          </p:cNvPicPr>
          <p:nvPr/>
        </p:nvPicPr>
        <p:blipFill rotWithShape="1">
          <a:blip r:embed="rId3">
            <a:extLst>
              <a:ext uri="{28A0092B-C50C-407E-A947-70E740481C1C}">
                <a14:useLocalDpi xmlns:a14="http://schemas.microsoft.com/office/drawing/2010/main" val="0"/>
              </a:ext>
            </a:extLst>
          </a:blip>
          <a:srcRect b="11551"/>
          <a:stretch/>
        </p:blipFill>
        <p:spPr>
          <a:xfrm>
            <a:off x="183487" y="1212546"/>
            <a:ext cx="5676912" cy="2870146"/>
          </a:xfrm>
          <a:prstGeom prst="rect">
            <a:avLst/>
          </a:prstGeom>
        </p:spPr>
      </p:pic>
      <p:pic>
        <p:nvPicPr>
          <p:cNvPr id="8" name="Picture 7">
            <a:extLst>
              <a:ext uri="{FF2B5EF4-FFF2-40B4-BE49-F238E27FC236}">
                <a16:creationId xmlns:a16="http://schemas.microsoft.com/office/drawing/2014/main" id="{EF2668D2-893F-482B-9A13-DC9421DB7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0365" y="138809"/>
            <a:ext cx="1602736" cy="1800827"/>
          </a:xfrm>
          <a:prstGeom prst="rect">
            <a:avLst/>
          </a:prstGeom>
          <a:ln w="19050">
            <a:solidFill>
              <a:schemeClr val="tx1"/>
            </a:solidFill>
          </a:ln>
        </p:spPr>
      </p:pic>
      <p:sp>
        <p:nvSpPr>
          <p:cNvPr id="13" name="TextBox 12">
            <a:extLst>
              <a:ext uri="{FF2B5EF4-FFF2-40B4-BE49-F238E27FC236}">
                <a16:creationId xmlns:a16="http://schemas.microsoft.com/office/drawing/2014/main" id="{05C73C4E-FF34-4F13-82AC-359474C4234D}"/>
              </a:ext>
            </a:extLst>
          </p:cNvPr>
          <p:cNvSpPr txBox="1"/>
          <p:nvPr/>
        </p:nvSpPr>
        <p:spPr>
          <a:xfrm>
            <a:off x="8505027" y="2962531"/>
            <a:ext cx="1579418" cy="369332"/>
          </a:xfrm>
          <a:prstGeom prst="rect">
            <a:avLst/>
          </a:prstGeom>
          <a:solidFill>
            <a:schemeClr val="accent4">
              <a:lumMod val="20000"/>
              <a:lumOff val="80000"/>
            </a:schemeClr>
          </a:solidFill>
          <a:ln w="19050">
            <a:solidFill>
              <a:schemeClr val="tx1"/>
            </a:solidFill>
          </a:ln>
        </p:spPr>
        <p:txBody>
          <a:bodyPr wrap="square" rtlCol="0">
            <a:spAutoFit/>
          </a:bodyPr>
          <a:lstStyle/>
          <a:p>
            <a:r>
              <a:rPr lang="en-US" dirty="0">
                <a:latin typeface="Georgia" panose="02040502050405020303" pitchFamily="18" charset="0"/>
              </a:rPr>
              <a:t>Basilosaurids</a:t>
            </a:r>
          </a:p>
        </p:txBody>
      </p:sp>
      <p:sp>
        <p:nvSpPr>
          <p:cNvPr id="14" name="TextBox 13">
            <a:extLst>
              <a:ext uri="{FF2B5EF4-FFF2-40B4-BE49-F238E27FC236}">
                <a16:creationId xmlns:a16="http://schemas.microsoft.com/office/drawing/2014/main" id="{76A22353-3CF3-487E-B133-980DEDBD15D5}"/>
              </a:ext>
            </a:extLst>
          </p:cNvPr>
          <p:cNvSpPr txBox="1"/>
          <p:nvPr/>
        </p:nvSpPr>
        <p:spPr>
          <a:xfrm>
            <a:off x="2673520" y="4082692"/>
            <a:ext cx="1346844" cy="369332"/>
          </a:xfrm>
          <a:prstGeom prst="rect">
            <a:avLst/>
          </a:prstGeom>
          <a:solidFill>
            <a:schemeClr val="accent4">
              <a:lumMod val="20000"/>
              <a:lumOff val="80000"/>
            </a:schemeClr>
          </a:solidFill>
          <a:ln w="19050">
            <a:solidFill>
              <a:schemeClr val="tx1"/>
            </a:solidFill>
          </a:ln>
        </p:spPr>
        <p:txBody>
          <a:bodyPr wrap="none" rtlCol="0">
            <a:spAutoFit/>
          </a:bodyPr>
          <a:lstStyle/>
          <a:p>
            <a:r>
              <a:rPr lang="en-US" dirty="0">
                <a:latin typeface="Georgia" panose="02040502050405020303" pitchFamily="18" charset="0"/>
              </a:rPr>
              <a:t>Protocetids</a:t>
            </a:r>
          </a:p>
        </p:txBody>
      </p:sp>
      <p:sp>
        <p:nvSpPr>
          <p:cNvPr id="3" name="TextBox 2">
            <a:extLst>
              <a:ext uri="{FF2B5EF4-FFF2-40B4-BE49-F238E27FC236}">
                <a16:creationId xmlns:a16="http://schemas.microsoft.com/office/drawing/2014/main" id="{816B0787-70FC-48BB-99FB-C9BA85447844}"/>
              </a:ext>
            </a:extLst>
          </p:cNvPr>
          <p:cNvSpPr txBox="1"/>
          <p:nvPr/>
        </p:nvSpPr>
        <p:spPr>
          <a:xfrm>
            <a:off x="183486" y="4996873"/>
            <a:ext cx="5552295" cy="923330"/>
          </a:xfrm>
          <a:prstGeom prst="rect">
            <a:avLst/>
          </a:prstGeom>
          <a:solidFill>
            <a:schemeClr val="accent2">
              <a:lumMod val="60000"/>
              <a:lumOff val="40000"/>
            </a:schemeClr>
          </a:solidFill>
        </p:spPr>
        <p:txBody>
          <a:bodyPr wrap="square" rtlCol="0">
            <a:spAutoFit/>
          </a:bodyPr>
          <a:lstStyle/>
          <a:p>
            <a:pPr algn="ctr"/>
            <a:r>
              <a:rPr lang="en-US" dirty="0">
                <a:latin typeface="Georgia Pro" panose="02040502050405020303" pitchFamily="18" charset="0"/>
              </a:rPr>
              <a:t>It is likely populations of all 5 basilosaurid and protocetid species were present, at the same time, in the Southeastern Sea 40 million years ago.</a:t>
            </a:r>
          </a:p>
        </p:txBody>
      </p:sp>
      <p:sp>
        <p:nvSpPr>
          <p:cNvPr id="5" name="TextBox 4">
            <a:extLst>
              <a:ext uri="{FF2B5EF4-FFF2-40B4-BE49-F238E27FC236}">
                <a16:creationId xmlns:a16="http://schemas.microsoft.com/office/drawing/2014/main" id="{D8DDB79E-0471-40BF-9F88-433D2307B7C8}"/>
              </a:ext>
            </a:extLst>
          </p:cNvPr>
          <p:cNvSpPr txBox="1"/>
          <p:nvPr/>
        </p:nvSpPr>
        <p:spPr>
          <a:xfrm>
            <a:off x="6407764" y="1484741"/>
            <a:ext cx="3051759" cy="923330"/>
          </a:xfrm>
          <a:prstGeom prst="rect">
            <a:avLst/>
          </a:prstGeom>
          <a:solidFill>
            <a:schemeClr val="accent2">
              <a:lumMod val="60000"/>
              <a:lumOff val="40000"/>
            </a:schemeClr>
          </a:solidFill>
        </p:spPr>
        <p:txBody>
          <a:bodyPr wrap="square" rtlCol="0">
            <a:spAutoFit/>
          </a:bodyPr>
          <a:lstStyle/>
          <a:p>
            <a:pPr algn="ctr"/>
            <a:r>
              <a:rPr lang="en-US" dirty="0">
                <a:latin typeface="Georgia Pro" panose="02040502050405020303" pitchFamily="18" charset="0"/>
              </a:rPr>
              <a:t>The typical endurance of any particular species is roughly 10 million years.</a:t>
            </a:r>
          </a:p>
        </p:txBody>
      </p:sp>
    </p:spTree>
    <p:extLst>
      <p:ext uri="{BB962C8B-B14F-4D97-AF65-F5344CB8AC3E}">
        <p14:creationId xmlns:p14="http://schemas.microsoft.com/office/powerpoint/2010/main" val="1258898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21B46-9AC3-4BC4-BCFE-D10C0E80F92A}"/>
              </a:ext>
            </a:extLst>
          </p:cNvPr>
          <p:cNvSpPr>
            <a:spLocks noGrp="1"/>
          </p:cNvSpPr>
          <p:nvPr>
            <p:ph type="title"/>
          </p:nvPr>
        </p:nvSpPr>
        <p:spPr>
          <a:xfrm>
            <a:off x="157027" y="156364"/>
            <a:ext cx="6474412" cy="852362"/>
          </a:xfrm>
          <a:solidFill>
            <a:schemeClr val="accent2"/>
          </a:solidFill>
        </p:spPr>
        <p:txBody>
          <a:bodyPr>
            <a:normAutofit fontScale="90000"/>
          </a:bodyPr>
          <a:lstStyle/>
          <a:p>
            <a:r>
              <a:rPr lang="en-US" sz="6000" b="1" dirty="0">
                <a:latin typeface="Georgia Pro" panose="02040502050405020303" pitchFamily="18" charset="0"/>
              </a:rPr>
              <a:t>Flukes</a:t>
            </a:r>
          </a:p>
        </p:txBody>
      </p:sp>
      <p:pic>
        <p:nvPicPr>
          <p:cNvPr id="14" name="Picture 13" descr="A close up of a map&#10;&#10;Description generated with high confidence">
            <a:extLst>
              <a:ext uri="{FF2B5EF4-FFF2-40B4-BE49-F238E27FC236}">
                <a16:creationId xmlns:a16="http://schemas.microsoft.com/office/drawing/2014/main" id="{90963A55-D67E-4BCE-A9DB-4BE4DF50B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25" y="1173018"/>
            <a:ext cx="4979992" cy="2759745"/>
          </a:xfrm>
          <a:prstGeom prst="rect">
            <a:avLst/>
          </a:prstGeom>
          <a:ln w="19050">
            <a:solidFill>
              <a:schemeClr val="tx1"/>
            </a:solidFill>
          </a:ln>
        </p:spPr>
      </p:pic>
      <p:pic>
        <p:nvPicPr>
          <p:cNvPr id="16" name="Picture 15" descr="A screenshot of a cell phone&#10;&#10;Description generated with very high confidence">
            <a:extLst>
              <a:ext uri="{FF2B5EF4-FFF2-40B4-BE49-F238E27FC236}">
                <a16:creationId xmlns:a16="http://schemas.microsoft.com/office/drawing/2014/main" id="{845D3268-F7EC-4949-813C-D7E2068C7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890" y="1173018"/>
            <a:ext cx="6609127" cy="2774757"/>
          </a:xfrm>
          <a:prstGeom prst="rect">
            <a:avLst/>
          </a:prstGeom>
          <a:ln w="19050">
            <a:solidFill>
              <a:schemeClr val="tx1"/>
            </a:solidFill>
          </a:ln>
        </p:spPr>
      </p:pic>
      <p:pic>
        <p:nvPicPr>
          <p:cNvPr id="18" name="Picture 17" descr="A close up of text on a white background&#10;&#10;Description generated with high confidence">
            <a:extLst>
              <a:ext uri="{FF2B5EF4-FFF2-40B4-BE49-F238E27FC236}">
                <a16:creationId xmlns:a16="http://schemas.microsoft.com/office/drawing/2014/main" id="{ACF53945-D6A3-4055-B807-10FF6F115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25" y="4028748"/>
            <a:ext cx="8767695" cy="2592733"/>
          </a:xfrm>
          <a:prstGeom prst="rect">
            <a:avLst/>
          </a:prstGeom>
          <a:ln w="19050">
            <a:solidFill>
              <a:schemeClr val="tx1"/>
            </a:solidFill>
          </a:ln>
        </p:spPr>
      </p:pic>
      <p:pic>
        <p:nvPicPr>
          <p:cNvPr id="20" name="Picture 19" descr="Animal on the water&#10;&#10;Description generated with high confidence">
            <a:extLst>
              <a:ext uri="{FF2B5EF4-FFF2-40B4-BE49-F238E27FC236}">
                <a16:creationId xmlns:a16="http://schemas.microsoft.com/office/drawing/2014/main" id="{DAA94897-AA67-4E9B-BB18-E864062DF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3309" y="4008773"/>
            <a:ext cx="2612708" cy="2612708"/>
          </a:xfrm>
          <a:prstGeom prst="rect">
            <a:avLst/>
          </a:prstGeom>
        </p:spPr>
      </p:pic>
      <p:sp>
        <p:nvSpPr>
          <p:cNvPr id="23" name="TextBox 22">
            <a:extLst>
              <a:ext uri="{FF2B5EF4-FFF2-40B4-BE49-F238E27FC236}">
                <a16:creationId xmlns:a16="http://schemas.microsoft.com/office/drawing/2014/main" id="{55949AE9-0F74-4AB0-B98D-024BC92E4CF1}"/>
              </a:ext>
            </a:extLst>
          </p:cNvPr>
          <p:cNvSpPr txBox="1"/>
          <p:nvPr/>
        </p:nvSpPr>
        <p:spPr>
          <a:xfrm>
            <a:off x="7988397" y="183419"/>
            <a:ext cx="3897620" cy="923330"/>
          </a:xfrm>
          <a:prstGeom prst="rect">
            <a:avLst/>
          </a:prstGeom>
          <a:solidFill>
            <a:schemeClr val="accent2">
              <a:lumMod val="60000"/>
              <a:lumOff val="40000"/>
            </a:schemeClr>
          </a:solidFill>
        </p:spPr>
        <p:txBody>
          <a:bodyPr wrap="square" rtlCol="0">
            <a:spAutoFit/>
          </a:bodyPr>
          <a:lstStyle/>
          <a:p>
            <a:pPr algn="ctr"/>
            <a:r>
              <a:rPr lang="en-US" dirty="0">
                <a:latin typeface="Georgia" panose="02040502050405020303" pitchFamily="18" charset="0"/>
              </a:rPr>
              <a:t>Flukes are one of the key evolutionary adaptations which gave us of modern whales. </a:t>
            </a:r>
          </a:p>
        </p:txBody>
      </p:sp>
      <p:pic>
        <p:nvPicPr>
          <p:cNvPr id="5" name="Picture 4">
            <a:extLst>
              <a:ext uri="{FF2B5EF4-FFF2-40B4-BE49-F238E27FC236}">
                <a16:creationId xmlns:a16="http://schemas.microsoft.com/office/drawing/2014/main" id="{C7EF3F08-E2DF-49EF-9174-E51AEF06C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9037" y="156364"/>
            <a:ext cx="821762" cy="923330"/>
          </a:xfrm>
          <a:prstGeom prst="rect">
            <a:avLst/>
          </a:prstGeom>
          <a:ln w="19050">
            <a:solidFill>
              <a:schemeClr val="tx1"/>
            </a:solidFill>
          </a:ln>
        </p:spPr>
      </p:pic>
    </p:spTree>
    <p:extLst>
      <p:ext uri="{BB962C8B-B14F-4D97-AF65-F5344CB8AC3E}">
        <p14:creationId xmlns:p14="http://schemas.microsoft.com/office/powerpoint/2010/main" val="2231020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6E12-20BB-450E-A629-24A86DAEFF05}"/>
              </a:ext>
            </a:extLst>
          </p:cNvPr>
          <p:cNvSpPr>
            <a:spLocks noGrp="1"/>
          </p:cNvSpPr>
          <p:nvPr>
            <p:ph type="title"/>
          </p:nvPr>
        </p:nvSpPr>
        <p:spPr>
          <a:xfrm>
            <a:off x="9242018" y="148121"/>
            <a:ext cx="2765255" cy="1135734"/>
          </a:xfrm>
          <a:solidFill>
            <a:schemeClr val="accent2"/>
          </a:solidFill>
        </p:spPr>
        <p:txBody>
          <a:bodyPr>
            <a:noAutofit/>
          </a:bodyPr>
          <a:lstStyle/>
          <a:p>
            <a:pPr algn="ctr"/>
            <a:r>
              <a:rPr lang="en-US" sz="2400" b="1" dirty="0">
                <a:latin typeface="Georgia Pro" panose="02040502050405020303" pitchFamily="18" charset="0"/>
              </a:rPr>
              <a:t>Toothed Whales (Odontoceti) Emerge</a:t>
            </a:r>
          </a:p>
        </p:txBody>
      </p:sp>
      <p:pic>
        <p:nvPicPr>
          <p:cNvPr id="4" name="Picture 3" descr="A close up of a dolphin&#10;&#10;Description generated with very high confidence">
            <a:extLst>
              <a:ext uri="{FF2B5EF4-FFF2-40B4-BE49-F238E27FC236}">
                <a16:creationId xmlns:a16="http://schemas.microsoft.com/office/drawing/2014/main" id="{76A7BAAB-8DC2-4353-9E6E-F25A46B68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971" y="148120"/>
            <a:ext cx="5152876" cy="3449103"/>
          </a:xfrm>
          <a:prstGeom prst="rect">
            <a:avLst/>
          </a:prstGeom>
        </p:spPr>
      </p:pic>
      <p:pic>
        <p:nvPicPr>
          <p:cNvPr id="6" name="Picture 5">
            <a:extLst>
              <a:ext uri="{FF2B5EF4-FFF2-40B4-BE49-F238E27FC236}">
                <a16:creationId xmlns:a16="http://schemas.microsoft.com/office/drawing/2014/main" id="{20644B0B-751E-414D-8F4B-970A7950D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84" y="169339"/>
            <a:ext cx="3584716" cy="3427885"/>
          </a:xfrm>
          <a:prstGeom prst="rect">
            <a:avLst/>
          </a:prstGeom>
          <a:ln w="19050">
            <a:solidFill>
              <a:schemeClr val="tx1"/>
            </a:solidFill>
          </a:ln>
        </p:spPr>
      </p:pic>
      <p:pic>
        <p:nvPicPr>
          <p:cNvPr id="8" name="Picture 7">
            <a:extLst>
              <a:ext uri="{FF2B5EF4-FFF2-40B4-BE49-F238E27FC236}">
                <a16:creationId xmlns:a16="http://schemas.microsoft.com/office/drawing/2014/main" id="{B9969892-B61E-44CD-BF23-12D7D9EC2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2863" y="3845931"/>
            <a:ext cx="803563" cy="902880"/>
          </a:xfrm>
          <a:prstGeom prst="rect">
            <a:avLst/>
          </a:prstGeom>
          <a:ln w="19050">
            <a:solidFill>
              <a:schemeClr val="tx1"/>
            </a:solidFill>
          </a:ln>
        </p:spPr>
      </p:pic>
      <p:pic>
        <p:nvPicPr>
          <p:cNvPr id="12" name="Picture 11" descr="A picture containing indoor&#10;&#10;Description generated with high confidence">
            <a:extLst>
              <a:ext uri="{FF2B5EF4-FFF2-40B4-BE49-F238E27FC236}">
                <a16:creationId xmlns:a16="http://schemas.microsoft.com/office/drawing/2014/main" id="{F79D11FF-DF28-4D03-96FE-38F4FEDC39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9160" y="3768436"/>
            <a:ext cx="3530344" cy="1985819"/>
          </a:xfrm>
          <a:prstGeom prst="rect">
            <a:avLst/>
          </a:prstGeom>
        </p:spPr>
      </p:pic>
      <p:pic>
        <p:nvPicPr>
          <p:cNvPr id="14" name="Picture 13" descr="A close up of an animal&#10;&#10;Description generated with high confidence">
            <a:extLst>
              <a:ext uri="{FF2B5EF4-FFF2-40B4-BE49-F238E27FC236}">
                <a16:creationId xmlns:a16="http://schemas.microsoft.com/office/drawing/2014/main" id="{06FBA863-BF08-4914-B807-2EF68B11A7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8783" y="4878261"/>
            <a:ext cx="3237133" cy="1817775"/>
          </a:xfrm>
          <a:prstGeom prst="rect">
            <a:avLst/>
          </a:prstGeom>
        </p:spPr>
      </p:pic>
      <p:pic>
        <p:nvPicPr>
          <p:cNvPr id="5" name="Picture 4" descr="A close up of a map&#10;&#10;Description generated with high confidence">
            <a:extLst>
              <a:ext uri="{FF2B5EF4-FFF2-40B4-BE49-F238E27FC236}">
                <a16:creationId xmlns:a16="http://schemas.microsoft.com/office/drawing/2014/main" id="{E0159A1F-A09E-4F2B-949E-7A98C9132E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084" y="3768436"/>
            <a:ext cx="4582243" cy="2983371"/>
          </a:xfrm>
          <a:prstGeom prst="rect">
            <a:avLst/>
          </a:prstGeom>
          <a:ln w="19050">
            <a:solidFill>
              <a:schemeClr val="tx1"/>
            </a:solidFill>
          </a:ln>
        </p:spPr>
      </p:pic>
      <p:sp>
        <p:nvSpPr>
          <p:cNvPr id="7" name="TextBox 6">
            <a:extLst>
              <a:ext uri="{FF2B5EF4-FFF2-40B4-BE49-F238E27FC236}">
                <a16:creationId xmlns:a16="http://schemas.microsoft.com/office/drawing/2014/main" id="{B51C1AA0-7FA9-4E86-8DDF-C35A7C298A8C}"/>
              </a:ext>
            </a:extLst>
          </p:cNvPr>
          <p:cNvSpPr txBox="1"/>
          <p:nvPr/>
        </p:nvSpPr>
        <p:spPr>
          <a:xfrm>
            <a:off x="9242018" y="1410731"/>
            <a:ext cx="2765256" cy="2308324"/>
          </a:xfrm>
          <a:prstGeom prst="rect">
            <a:avLst/>
          </a:prstGeom>
          <a:solidFill>
            <a:schemeClr val="accent2">
              <a:lumMod val="60000"/>
              <a:lumOff val="40000"/>
            </a:schemeClr>
          </a:solidFill>
        </p:spPr>
        <p:txBody>
          <a:bodyPr wrap="square" rtlCol="0">
            <a:spAutoFit/>
          </a:bodyPr>
          <a:lstStyle/>
          <a:p>
            <a:r>
              <a:rPr lang="en-US" dirty="0">
                <a:latin typeface="Georgia" panose="02040502050405020303" pitchFamily="18" charset="0"/>
                <a:ea typeface="Times New Roman" panose="02020603050405020304" pitchFamily="18" charset="0"/>
              </a:rPr>
              <a:t>After the extinction of the basilosaurids 33 million years ago the genus </a:t>
            </a:r>
            <a:r>
              <a:rPr lang="en-US" i="1" dirty="0" err="1">
                <a:latin typeface="Georgia" panose="02040502050405020303" pitchFamily="18" charset="0"/>
                <a:ea typeface="Times New Roman" panose="02020603050405020304" pitchFamily="18" charset="0"/>
              </a:rPr>
              <a:t>Squalodon</a:t>
            </a:r>
            <a:r>
              <a:rPr lang="en-US" dirty="0">
                <a:latin typeface="Georgia" panose="02040502050405020303" pitchFamily="18" charset="0"/>
                <a:ea typeface="Times New Roman" panose="02020603050405020304" pitchFamily="18" charset="0"/>
              </a:rPr>
              <a:t> is present its tooth arrangement clearly shows ancestry through the basilosaurids. </a:t>
            </a:r>
          </a:p>
        </p:txBody>
      </p:sp>
    </p:spTree>
    <p:extLst>
      <p:ext uri="{BB962C8B-B14F-4D97-AF65-F5344CB8AC3E}">
        <p14:creationId xmlns:p14="http://schemas.microsoft.com/office/powerpoint/2010/main" val="91254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4A03-785A-4127-B366-144D66AB5610}"/>
              </a:ext>
            </a:extLst>
          </p:cNvPr>
          <p:cNvSpPr>
            <a:spLocks noGrp="1"/>
          </p:cNvSpPr>
          <p:nvPr>
            <p:ph type="title"/>
          </p:nvPr>
        </p:nvSpPr>
        <p:spPr>
          <a:xfrm>
            <a:off x="199799" y="205512"/>
            <a:ext cx="6868177" cy="1580843"/>
          </a:xfrm>
          <a:solidFill>
            <a:schemeClr val="accent2"/>
          </a:solidFill>
          <a:ln>
            <a:noFill/>
          </a:ln>
        </p:spPr>
        <p:txBody>
          <a:bodyPr>
            <a:noAutofit/>
          </a:bodyPr>
          <a:lstStyle/>
          <a:p>
            <a:pPr algn="ctr"/>
            <a:r>
              <a:rPr lang="en-US" sz="2800" b="1" dirty="0">
                <a:latin typeface="Georgia Pro" panose="02040502050405020303" pitchFamily="18" charset="0"/>
              </a:rPr>
              <a:t>Baleen Whales (</a:t>
            </a:r>
            <a:r>
              <a:rPr lang="en-US" sz="2800" b="1" dirty="0" err="1">
                <a:latin typeface="Georgia Pro" panose="02040502050405020303" pitchFamily="18" charset="0"/>
              </a:rPr>
              <a:t>Mysticeti</a:t>
            </a:r>
            <a:r>
              <a:rPr lang="en-US" sz="2800" b="1" dirty="0">
                <a:latin typeface="Georgia Pro" panose="02040502050405020303" pitchFamily="18" charset="0"/>
              </a:rPr>
              <a:t>) </a:t>
            </a:r>
            <a:br>
              <a:rPr lang="en-US" sz="2800" b="1" dirty="0">
                <a:latin typeface="Georgia Pro" panose="02040502050405020303" pitchFamily="18" charset="0"/>
              </a:rPr>
            </a:br>
            <a:r>
              <a:rPr lang="en-US" sz="2800" b="1" dirty="0">
                <a:latin typeface="Georgia Pro" panose="02040502050405020303" pitchFamily="18" charset="0"/>
              </a:rPr>
              <a:t>Emerge</a:t>
            </a:r>
            <a:br>
              <a:rPr lang="en-US" sz="2800" b="1" dirty="0">
                <a:latin typeface="Georgia Pro" panose="02040502050405020303" pitchFamily="18" charset="0"/>
              </a:rPr>
            </a:br>
            <a:r>
              <a:rPr lang="en-US" sz="2800" b="1" dirty="0">
                <a:latin typeface="Georgia Pro" panose="02040502050405020303" pitchFamily="18" charset="0"/>
              </a:rPr>
              <a:t>Through the Basilosaurids</a:t>
            </a:r>
          </a:p>
        </p:txBody>
      </p:sp>
      <p:sp>
        <p:nvSpPr>
          <p:cNvPr id="3" name="Rectangle 2">
            <a:extLst>
              <a:ext uri="{FF2B5EF4-FFF2-40B4-BE49-F238E27FC236}">
                <a16:creationId xmlns:a16="http://schemas.microsoft.com/office/drawing/2014/main" id="{7704E147-CDAC-4576-B2D4-5E961E9ADE41}"/>
              </a:ext>
            </a:extLst>
          </p:cNvPr>
          <p:cNvSpPr/>
          <p:nvPr/>
        </p:nvSpPr>
        <p:spPr>
          <a:xfrm>
            <a:off x="199796" y="1918360"/>
            <a:ext cx="6868179" cy="1692771"/>
          </a:xfrm>
          <a:prstGeom prst="rect">
            <a:avLst/>
          </a:prstGeom>
          <a:solidFill>
            <a:schemeClr val="accent2">
              <a:lumMod val="60000"/>
              <a:lumOff val="40000"/>
            </a:schemeClr>
          </a:solidFill>
        </p:spPr>
        <p:txBody>
          <a:bodyPr wrap="square">
            <a:spAutoFit/>
          </a:bodyPr>
          <a:lstStyle/>
          <a:p>
            <a:endParaRPr lang="en-US" sz="800" dirty="0">
              <a:solidFill>
                <a:srgbClr val="2A2A2A"/>
              </a:solidFill>
              <a:latin typeface="Georgia Pro" panose="02040502050405020303" pitchFamily="18" charset="0"/>
            </a:endParaRPr>
          </a:p>
          <a:p>
            <a:r>
              <a:rPr lang="en-US" sz="1600" dirty="0">
                <a:solidFill>
                  <a:srgbClr val="2A2A2A"/>
                </a:solidFill>
                <a:latin typeface="Georgia Pro" panose="02040502050405020303" pitchFamily="18" charset="0"/>
              </a:rPr>
              <a:t>Nearly all of the earliest </a:t>
            </a:r>
            <a:r>
              <a:rPr lang="en-US" sz="1600" dirty="0" err="1">
                <a:solidFill>
                  <a:srgbClr val="2A2A2A"/>
                </a:solidFill>
                <a:latin typeface="Georgia Pro" panose="02040502050405020303" pitchFamily="18" charset="0"/>
              </a:rPr>
              <a:t>Mysticeti</a:t>
            </a:r>
            <a:r>
              <a:rPr lang="en-US" sz="1600" dirty="0">
                <a:solidFill>
                  <a:srgbClr val="2A2A2A"/>
                </a:solidFill>
                <a:latin typeface="Georgia Pro" panose="02040502050405020303" pitchFamily="18" charset="0"/>
              </a:rPr>
              <a:t> occur in the Southern hemisphere where their greatest diversity persists, its likely they emerged there. </a:t>
            </a:r>
          </a:p>
          <a:p>
            <a:endParaRPr lang="en-US" sz="800" i="1" dirty="0">
              <a:solidFill>
                <a:srgbClr val="2A2A2A"/>
              </a:solidFill>
              <a:latin typeface="Georgia Pro" panose="02040502050405020303" pitchFamily="18" charset="0"/>
            </a:endParaRPr>
          </a:p>
          <a:p>
            <a:r>
              <a:rPr lang="en-US" sz="1600" i="1" dirty="0" err="1">
                <a:solidFill>
                  <a:srgbClr val="2A2A2A"/>
                </a:solidFill>
                <a:latin typeface="Georgia Pro" panose="02040502050405020303" pitchFamily="18" charset="0"/>
              </a:rPr>
              <a:t>Llanocetus</a:t>
            </a:r>
            <a:r>
              <a:rPr lang="en-US" sz="1600" i="1" dirty="0">
                <a:solidFill>
                  <a:srgbClr val="2A2A2A"/>
                </a:solidFill>
                <a:latin typeface="Georgia Pro" panose="02040502050405020303" pitchFamily="18" charset="0"/>
              </a:rPr>
              <a:t> </a:t>
            </a:r>
            <a:r>
              <a:rPr lang="en-US" sz="1600" i="1" dirty="0" err="1">
                <a:solidFill>
                  <a:srgbClr val="2A2A2A"/>
                </a:solidFill>
                <a:latin typeface="Georgia Pro" panose="02040502050405020303" pitchFamily="18" charset="0"/>
              </a:rPr>
              <a:t>denticrenatus</a:t>
            </a:r>
            <a:r>
              <a:rPr lang="en-US" sz="1600" dirty="0">
                <a:solidFill>
                  <a:srgbClr val="2A2A2A"/>
                </a:solidFill>
                <a:latin typeface="Georgia Pro" panose="02040502050405020303" pitchFamily="18" charset="0"/>
              </a:rPr>
              <a:t>  is known from the 37.2-33.9 million year old sediments of Seymour Island, Antarctica. Current research puts it as the earliest known </a:t>
            </a:r>
            <a:r>
              <a:rPr lang="en-US" sz="1600" dirty="0" err="1">
                <a:solidFill>
                  <a:srgbClr val="2A2A2A"/>
                </a:solidFill>
                <a:latin typeface="Georgia Pro" panose="02040502050405020303" pitchFamily="18" charset="0"/>
              </a:rPr>
              <a:t>Mysticeti</a:t>
            </a:r>
            <a:r>
              <a:rPr lang="en-US" sz="1600" dirty="0">
                <a:solidFill>
                  <a:srgbClr val="2A2A2A"/>
                </a:solidFill>
                <a:latin typeface="Georgia Pro" panose="02040502050405020303" pitchFamily="18" charset="0"/>
              </a:rPr>
              <a:t> or baleen whale. </a:t>
            </a:r>
          </a:p>
          <a:p>
            <a:endParaRPr lang="en-US" sz="800" dirty="0">
              <a:solidFill>
                <a:srgbClr val="2A2A2A"/>
              </a:solidFill>
              <a:latin typeface="Georgia Pro" panose="02040502050405020303" pitchFamily="18" charset="0"/>
            </a:endParaRPr>
          </a:p>
        </p:txBody>
      </p:sp>
      <p:pic>
        <p:nvPicPr>
          <p:cNvPr id="7" name="Picture 6">
            <a:extLst>
              <a:ext uri="{FF2B5EF4-FFF2-40B4-BE49-F238E27FC236}">
                <a16:creationId xmlns:a16="http://schemas.microsoft.com/office/drawing/2014/main" id="{6748096F-797E-49CC-890C-73A5415C8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6618" y="4797488"/>
            <a:ext cx="1008319" cy="1132942"/>
          </a:xfrm>
          <a:prstGeom prst="rect">
            <a:avLst/>
          </a:prstGeom>
          <a:ln w="19050">
            <a:solidFill>
              <a:schemeClr val="tx1"/>
            </a:solidFill>
          </a:ln>
        </p:spPr>
      </p:pic>
      <p:pic>
        <p:nvPicPr>
          <p:cNvPr id="11" name="Picture 10" descr="A picture containing animal, invertebrate&#10;&#10;Description generated with high confidence">
            <a:extLst>
              <a:ext uri="{FF2B5EF4-FFF2-40B4-BE49-F238E27FC236}">
                <a16:creationId xmlns:a16="http://schemas.microsoft.com/office/drawing/2014/main" id="{20B20994-6039-437E-9431-0F308FAC8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579" y="204101"/>
            <a:ext cx="3167186" cy="4016918"/>
          </a:xfrm>
          <a:prstGeom prst="rect">
            <a:avLst/>
          </a:prstGeom>
          <a:ln w="19050">
            <a:solidFill>
              <a:schemeClr val="tx1"/>
            </a:solidFill>
          </a:ln>
        </p:spPr>
      </p:pic>
      <p:pic>
        <p:nvPicPr>
          <p:cNvPr id="15" name="Picture 14" descr="A picture containing indoor, wall, building&#10;&#10;Description generated with high confidence">
            <a:extLst>
              <a:ext uri="{FF2B5EF4-FFF2-40B4-BE49-F238E27FC236}">
                <a16:creationId xmlns:a16="http://schemas.microsoft.com/office/drawing/2014/main" id="{6725D090-4EEC-487F-9B0A-B8A1AAE0B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950" y="729091"/>
            <a:ext cx="1461654" cy="2966938"/>
          </a:xfrm>
          <a:prstGeom prst="rect">
            <a:avLst/>
          </a:prstGeom>
          <a:ln w="19050">
            <a:solidFill>
              <a:schemeClr val="tx1"/>
            </a:solidFill>
          </a:ln>
        </p:spPr>
      </p:pic>
      <p:pic>
        <p:nvPicPr>
          <p:cNvPr id="17" name="Picture 16" descr="A picture containing sky, bird, flock&#10;&#10;Description generated with very high confidence">
            <a:extLst>
              <a:ext uri="{FF2B5EF4-FFF2-40B4-BE49-F238E27FC236}">
                <a16:creationId xmlns:a16="http://schemas.microsoft.com/office/drawing/2014/main" id="{6E3B6156-490D-44A0-A8D2-87BD7C164C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797" y="3744136"/>
            <a:ext cx="6868179" cy="2908351"/>
          </a:xfrm>
          <a:prstGeom prst="rect">
            <a:avLst/>
          </a:prstGeom>
        </p:spPr>
      </p:pic>
      <p:pic>
        <p:nvPicPr>
          <p:cNvPr id="5" name="Picture 4" descr="A picture containing indoor, table&#10;&#10;Description generated with high confidence">
            <a:extLst>
              <a:ext uri="{FF2B5EF4-FFF2-40B4-BE49-F238E27FC236}">
                <a16:creationId xmlns:a16="http://schemas.microsoft.com/office/drawing/2014/main" id="{A5521D8D-8CCC-461D-B003-345394D254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579" y="4321252"/>
            <a:ext cx="3167186" cy="2397002"/>
          </a:xfrm>
          <a:prstGeom prst="rect">
            <a:avLst/>
          </a:prstGeom>
        </p:spPr>
      </p:pic>
    </p:spTree>
    <p:extLst>
      <p:ext uri="{BB962C8B-B14F-4D97-AF65-F5344CB8AC3E}">
        <p14:creationId xmlns:p14="http://schemas.microsoft.com/office/powerpoint/2010/main" val="3038930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07B8-3463-4BE8-AB04-336D5AED455B}"/>
              </a:ext>
            </a:extLst>
          </p:cNvPr>
          <p:cNvSpPr>
            <a:spLocks noGrp="1"/>
          </p:cNvSpPr>
          <p:nvPr>
            <p:ph type="title"/>
          </p:nvPr>
        </p:nvSpPr>
        <p:spPr>
          <a:xfrm>
            <a:off x="200741" y="5661456"/>
            <a:ext cx="11871185" cy="973123"/>
          </a:xfrm>
          <a:solidFill>
            <a:schemeClr val="accent2"/>
          </a:solidFill>
        </p:spPr>
        <p:txBody>
          <a:bodyPr/>
          <a:lstStyle/>
          <a:p>
            <a:pPr algn="r"/>
            <a:r>
              <a:rPr lang="en-US" dirty="0">
                <a:latin typeface="Georgia" panose="02040502050405020303" pitchFamily="18" charset="0"/>
              </a:rPr>
              <a:t>“Why aren’t we given this?”</a:t>
            </a:r>
          </a:p>
        </p:txBody>
      </p:sp>
      <p:pic>
        <p:nvPicPr>
          <p:cNvPr id="5" name="Picture 4" descr="A close up of a cage&#10;&#10;Description generated with very high confidence">
            <a:extLst>
              <a:ext uri="{FF2B5EF4-FFF2-40B4-BE49-F238E27FC236}">
                <a16:creationId xmlns:a16="http://schemas.microsoft.com/office/drawing/2014/main" id="{03372458-BE95-4811-8D04-90923A15AFC5}"/>
              </a:ext>
            </a:extLst>
          </p:cNvPr>
          <p:cNvPicPr>
            <a:picLocks noChangeAspect="1"/>
          </p:cNvPicPr>
          <p:nvPr/>
        </p:nvPicPr>
        <p:blipFill rotWithShape="1">
          <a:blip r:embed="rId2">
            <a:extLst>
              <a:ext uri="{28A0092B-C50C-407E-A947-70E740481C1C}">
                <a14:useLocalDpi xmlns:a14="http://schemas.microsoft.com/office/drawing/2010/main" val="0"/>
              </a:ext>
            </a:extLst>
          </a:blip>
          <a:srcRect t="16347" b="5942"/>
          <a:stretch/>
        </p:blipFill>
        <p:spPr>
          <a:xfrm>
            <a:off x="200741" y="194631"/>
            <a:ext cx="5205744" cy="5393876"/>
          </a:xfrm>
          <a:prstGeom prst="rect">
            <a:avLst/>
          </a:prstGeom>
        </p:spPr>
      </p:pic>
      <p:sp>
        <p:nvSpPr>
          <p:cNvPr id="6" name="TextBox 5">
            <a:extLst>
              <a:ext uri="{FF2B5EF4-FFF2-40B4-BE49-F238E27FC236}">
                <a16:creationId xmlns:a16="http://schemas.microsoft.com/office/drawing/2014/main" id="{6FC1A65B-A26C-4961-B36C-2CBB4084393F}"/>
              </a:ext>
            </a:extLst>
          </p:cNvPr>
          <p:cNvSpPr txBox="1"/>
          <p:nvPr/>
        </p:nvSpPr>
        <p:spPr>
          <a:xfrm>
            <a:off x="5772559" y="194632"/>
            <a:ext cx="6218699" cy="5262979"/>
          </a:xfrm>
          <a:prstGeom prst="rect">
            <a:avLst/>
          </a:prstGeom>
          <a:solidFill>
            <a:schemeClr val="accent2">
              <a:lumMod val="40000"/>
              <a:lumOff val="60000"/>
            </a:schemeClr>
          </a:solidFill>
        </p:spPr>
        <p:txBody>
          <a:bodyPr wrap="square" rtlCol="0">
            <a:spAutoFit/>
          </a:bodyPr>
          <a:lstStyle/>
          <a:p>
            <a:pPr algn="ctr"/>
            <a:endParaRPr lang="en-US" sz="800" dirty="0">
              <a:latin typeface="Georgia" panose="02040502050405020303" pitchFamily="18" charset="0"/>
            </a:endParaRPr>
          </a:p>
          <a:p>
            <a:pPr algn="ctr"/>
            <a:r>
              <a:rPr lang="en-US" dirty="0">
                <a:latin typeface="Georgia" panose="02040502050405020303" pitchFamily="18" charset="0"/>
              </a:rPr>
              <a:t>This work is dedicated to </a:t>
            </a:r>
          </a:p>
          <a:p>
            <a:pPr algn="ctr"/>
            <a:r>
              <a:rPr lang="en-US" dirty="0">
                <a:latin typeface="Georgia" panose="02040502050405020303" pitchFamily="18" charset="0"/>
              </a:rPr>
              <a:t>South Georgia </a:t>
            </a:r>
          </a:p>
          <a:p>
            <a:pPr algn="ctr"/>
            <a:r>
              <a:rPr lang="en-US" dirty="0">
                <a:latin typeface="Georgia" panose="02040502050405020303" pitchFamily="18" charset="0"/>
              </a:rPr>
              <a:t>Science Teachers </a:t>
            </a:r>
          </a:p>
          <a:p>
            <a:pPr algn="ctr"/>
            <a:endParaRPr lang="en-US" sz="800" dirty="0">
              <a:latin typeface="Georgia" panose="02040502050405020303" pitchFamily="18" charset="0"/>
            </a:endParaRPr>
          </a:p>
          <a:p>
            <a:pPr algn="ctr"/>
            <a:r>
              <a:rPr lang="en-US" dirty="0">
                <a:latin typeface="Georgia" panose="02040502050405020303" pitchFamily="18" charset="0"/>
              </a:rPr>
              <a:t>Especially those attending a 6/June/2018 presentation</a:t>
            </a:r>
          </a:p>
          <a:p>
            <a:pPr algn="ctr"/>
            <a:r>
              <a:rPr lang="en-US" dirty="0">
                <a:latin typeface="Georgia" panose="02040502050405020303" pitchFamily="18" charset="0"/>
              </a:rPr>
              <a:t>“Georgia’s 500 Million Year Fossil Record” </a:t>
            </a:r>
          </a:p>
          <a:p>
            <a:pPr algn="ctr"/>
            <a:r>
              <a:rPr lang="en-US" dirty="0">
                <a:latin typeface="Georgia" panose="02040502050405020303" pitchFamily="18" charset="0"/>
              </a:rPr>
              <a:t>at SW GA RESA in Camilla, GA.</a:t>
            </a:r>
          </a:p>
          <a:p>
            <a:pPr algn="ctr"/>
            <a:endParaRPr lang="en-US" sz="800" dirty="0">
              <a:latin typeface="Georgia" panose="02040502050405020303" pitchFamily="18" charset="0"/>
            </a:endParaRPr>
          </a:p>
          <a:p>
            <a:pPr algn="ctr"/>
            <a:r>
              <a:rPr lang="en-US" dirty="0">
                <a:latin typeface="Georgia" panose="02040502050405020303" pitchFamily="18" charset="0"/>
              </a:rPr>
              <a:t>Particularly that one teacher, </a:t>
            </a:r>
          </a:p>
          <a:p>
            <a:pPr algn="ctr"/>
            <a:r>
              <a:rPr lang="en-US" dirty="0">
                <a:latin typeface="Georgia" panose="02040502050405020303" pitchFamily="18" charset="0"/>
              </a:rPr>
              <a:t>I don’t know her name, </a:t>
            </a:r>
          </a:p>
          <a:p>
            <a:pPr algn="ctr"/>
            <a:r>
              <a:rPr lang="en-US" dirty="0">
                <a:latin typeface="Georgia" panose="02040502050405020303" pitchFamily="18" charset="0"/>
              </a:rPr>
              <a:t>which became frustrated when I briefly covered</a:t>
            </a:r>
          </a:p>
          <a:p>
            <a:pPr algn="ctr"/>
            <a:r>
              <a:rPr lang="en-US" sz="2000" i="1" dirty="0">
                <a:latin typeface="Georgia" panose="02040502050405020303" pitchFamily="18" charset="0"/>
              </a:rPr>
              <a:t>Georgiacetus vogtlensis</a:t>
            </a:r>
            <a:r>
              <a:rPr lang="en-US" i="1" dirty="0">
                <a:latin typeface="Georgia" panose="02040502050405020303" pitchFamily="18" charset="0"/>
              </a:rPr>
              <a:t>.</a:t>
            </a:r>
          </a:p>
          <a:p>
            <a:pPr algn="ctr"/>
            <a:endParaRPr lang="en-US" sz="800" i="1" dirty="0">
              <a:latin typeface="Georgia" panose="02040502050405020303" pitchFamily="18" charset="0"/>
            </a:endParaRPr>
          </a:p>
          <a:p>
            <a:pPr algn="ctr"/>
            <a:r>
              <a:rPr lang="en-US" b="1" dirty="0">
                <a:latin typeface="Georgia" panose="02040502050405020303" pitchFamily="18" charset="0"/>
              </a:rPr>
              <a:t>“Why aren’t we given this?”</a:t>
            </a:r>
          </a:p>
          <a:p>
            <a:pPr algn="ctr"/>
            <a:r>
              <a:rPr lang="en-US" dirty="0">
                <a:latin typeface="Georgia" panose="02040502050405020303" pitchFamily="18" charset="0"/>
              </a:rPr>
              <a:t>There was a bit of annoyance in her voice.</a:t>
            </a:r>
          </a:p>
          <a:p>
            <a:pPr algn="ctr"/>
            <a:endParaRPr lang="en-US" sz="800" dirty="0">
              <a:latin typeface="Georgia" panose="02040502050405020303" pitchFamily="18" charset="0"/>
            </a:endParaRPr>
          </a:p>
          <a:p>
            <a:pPr algn="ctr"/>
            <a:endParaRPr lang="en-US" sz="800" dirty="0">
              <a:latin typeface="Georgia" panose="02040502050405020303" pitchFamily="18" charset="0"/>
            </a:endParaRPr>
          </a:p>
          <a:p>
            <a:pPr algn="ctr"/>
            <a:endParaRPr lang="en-US" sz="800" dirty="0">
              <a:latin typeface="Georgia" panose="02040502050405020303" pitchFamily="18" charset="0"/>
            </a:endParaRPr>
          </a:p>
          <a:p>
            <a:pPr algn="ctr"/>
            <a:endParaRPr lang="en-US" sz="800" dirty="0">
              <a:latin typeface="Georgia" panose="02040502050405020303" pitchFamily="18" charset="0"/>
            </a:endParaRPr>
          </a:p>
          <a:p>
            <a:pPr algn="ctr"/>
            <a:r>
              <a:rPr lang="en-US" dirty="0">
                <a:latin typeface="Georgia" panose="02040502050405020303" pitchFamily="18" charset="0"/>
              </a:rPr>
              <a:t>Thanks again, Cheryl Clark, for the invitation to participate in the 2018 SW GA RESA Conference.</a:t>
            </a:r>
          </a:p>
          <a:p>
            <a:pPr algn="ctr"/>
            <a:r>
              <a:rPr lang="en-US" dirty="0">
                <a:latin typeface="Georgia" panose="02040502050405020303" pitchFamily="18" charset="0"/>
              </a:rPr>
              <a:t>Always a treat.</a:t>
            </a:r>
          </a:p>
        </p:txBody>
      </p:sp>
      <p:pic>
        <p:nvPicPr>
          <p:cNvPr id="8" name="Picture 7">
            <a:extLst>
              <a:ext uri="{FF2B5EF4-FFF2-40B4-BE49-F238E27FC236}">
                <a16:creationId xmlns:a16="http://schemas.microsoft.com/office/drawing/2014/main" id="{FB8C7A4A-D0BB-4612-896F-4B7289E34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22" y="5145597"/>
            <a:ext cx="1436705" cy="1614275"/>
          </a:xfrm>
          <a:prstGeom prst="rect">
            <a:avLst/>
          </a:prstGeom>
          <a:ln w="19050">
            <a:solidFill>
              <a:schemeClr val="tx1"/>
            </a:solidFill>
          </a:ln>
        </p:spPr>
      </p:pic>
    </p:spTree>
    <p:extLst>
      <p:ext uri="{BB962C8B-B14F-4D97-AF65-F5344CB8AC3E}">
        <p14:creationId xmlns:p14="http://schemas.microsoft.com/office/powerpoint/2010/main" val="2855313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9A50-C60A-4430-B100-4620DC678A4A}"/>
              </a:ext>
            </a:extLst>
          </p:cNvPr>
          <p:cNvSpPr>
            <a:spLocks noGrp="1"/>
          </p:cNvSpPr>
          <p:nvPr>
            <p:ph type="title"/>
          </p:nvPr>
        </p:nvSpPr>
        <p:spPr>
          <a:xfrm>
            <a:off x="352338" y="263524"/>
            <a:ext cx="11590280" cy="785099"/>
          </a:xfrm>
          <a:solidFill>
            <a:schemeClr val="accent2"/>
          </a:solidFill>
        </p:spPr>
        <p:txBody>
          <a:bodyPr>
            <a:normAutofit/>
          </a:bodyPr>
          <a:lstStyle/>
          <a:p>
            <a:r>
              <a:rPr lang="en-US" dirty="0">
                <a:latin typeface="Georgia" panose="02040502050405020303" pitchFamily="18" charset="0"/>
              </a:rPr>
              <a:t>Both Baleen &amp; Teeth; A Transition.</a:t>
            </a:r>
          </a:p>
        </p:txBody>
      </p:sp>
      <p:sp>
        <p:nvSpPr>
          <p:cNvPr id="3" name="Rectangle 2">
            <a:extLst>
              <a:ext uri="{FF2B5EF4-FFF2-40B4-BE49-F238E27FC236}">
                <a16:creationId xmlns:a16="http://schemas.microsoft.com/office/drawing/2014/main" id="{66958610-38A5-43BF-BF38-478EA1D72051}"/>
              </a:ext>
            </a:extLst>
          </p:cNvPr>
          <p:cNvSpPr/>
          <p:nvPr/>
        </p:nvSpPr>
        <p:spPr>
          <a:xfrm>
            <a:off x="7332604" y="1627173"/>
            <a:ext cx="4258388" cy="4770537"/>
          </a:xfrm>
          <a:prstGeom prst="rect">
            <a:avLst/>
          </a:prstGeom>
          <a:solidFill>
            <a:schemeClr val="accent2">
              <a:lumMod val="60000"/>
              <a:lumOff val="40000"/>
            </a:schemeClr>
          </a:solidFill>
        </p:spPr>
        <p:txBody>
          <a:bodyPr wrap="square">
            <a:spAutoFit/>
          </a:bodyPr>
          <a:lstStyle/>
          <a:p>
            <a:endParaRPr lang="en-US" sz="1600" dirty="0">
              <a:solidFill>
                <a:srgbClr val="000000"/>
              </a:solidFill>
              <a:latin typeface="Georgia" panose="02040502050405020303" pitchFamily="18" charset="0"/>
            </a:endParaRPr>
          </a:p>
          <a:p>
            <a:r>
              <a:rPr lang="en-US" dirty="0">
                <a:solidFill>
                  <a:srgbClr val="000000"/>
                </a:solidFill>
                <a:latin typeface="Georgia" panose="02040502050405020303" pitchFamily="18" charset="0"/>
              </a:rPr>
              <a:t>The genus </a:t>
            </a:r>
            <a:r>
              <a:rPr lang="en-US" i="1" dirty="0" err="1">
                <a:solidFill>
                  <a:srgbClr val="000000"/>
                </a:solidFill>
                <a:latin typeface="Georgia" panose="02040502050405020303" pitchFamily="18" charset="0"/>
              </a:rPr>
              <a:t>Aetiocetus</a:t>
            </a:r>
            <a:r>
              <a:rPr lang="en-US" dirty="0">
                <a:solidFill>
                  <a:srgbClr val="000000"/>
                </a:solidFill>
                <a:latin typeface="Georgia" panose="02040502050405020303" pitchFamily="18" charset="0"/>
              </a:rPr>
              <a:t> emerged 33.9 million years ago and possessed both basilosaurid-derived teeth &amp; baleen, it endured for 10 million years in the Oligocene Epoch. It is a smallish whale known from Oregon, Japan &amp; Mexico</a:t>
            </a:r>
          </a:p>
          <a:p>
            <a:endParaRPr lang="en-US" dirty="0">
              <a:solidFill>
                <a:srgbClr val="000000"/>
              </a:solidFill>
              <a:latin typeface="Georgia" panose="02040502050405020303" pitchFamily="18" charset="0"/>
            </a:endParaRPr>
          </a:p>
          <a:p>
            <a:r>
              <a:rPr lang="en-US" dirty="0">
                <a:solidFill>
                  <a:srgbClr val="000000"/>
                </a:solidFill>
                <a:latin typeface="Georgia" panose="02040502050405020303" pitchFamily="18" charset="0"/>
              </a:rPr>
              <a:t>The genus was established 1966 when the first individual was described by Douglas </a:t>
            </a:r>
            <a:r>
              <a:rPr lang="en-US" dirty="0" err="1">
                <a:solidFill>
                  <a:srgbClr val="000000"/>
                </a:solidFill>
                <a:latin typeface="Georgia" panose="02040502050405020303" pitchFamily="18" charset="0"/>
              </a:rPr>
              <a:t>Emlong</a:t>
            </a:r>
            <a:r>
              <a:rPr lang="en-US" dirty="0">
                <a:solidFill>
                  <a:srgbClr val="000000"/>
                </a:solidFill>
                <a:latin typeface="Georgia" panose="02040502050405020303" pitchFamily="18" charset="0"/>
              </a:rPr>
              <a:t>. </a:t>
            </a:r>
          </a:p>
          <a:p>
            <a:r>
              <a:rPr lang="en-US" dirty="0">
                <a:solidFill>
                  <a:srgbClr val="000000"/>
                </a:solidFill>
                <a:latin typeface="Georgia" panose="02040502050405020303" pitchFamily="18" charset="0"/>
              </a:rPr>
              <a:t>It currently contains 4 species.</a:t>
            </a:r>
          </a:p>
          <a:p>
            <a:pPr marL="285750" indent="-285750">
              <a:buFont typeface="Arial" panose="020B0604020202020204" pitchFamily="34" charset="0"/>
              <a:buChar char="•"/>
            </a:pPr>
            <a:r>
              <a:rPr lang="en-US" i="1" dirty="0" err="1">
                <a:latin typeface="Georgia" panose="02040502050405020303" pitchFamily="18" charset="0"/>
              </a:rPr>
              <a:t>Aetiocetus</a:t>
            </a:r>
            <a:r>
              <a:rPr lang="en-US" i="1" dirty="0">
                <a:latin typeface="Georgia" panose="02040502050405020303" pitchFamily="18" charset="0"/>
              </a:rPr>
              <a:t> </a:t>
            </a:r>
            <a:r>
              <a:rPr lang="en-US" i="1" dirty="0" err="1">
                <a:latin typeface="Georgia" panose="02040502050405020303" pitchFamily="18" charset="0"/>
              </a:rPr>
              <a:t>cotylalveus</a:t>
            </a:r>
            <a:endParaRPr lang="en-US" i="1" dirty="0">
              <a:latin typeface="Georgia" panose="02040502050405020303" pitchFamily="18" charset="0"/>
            </a:endParaRPr>
          </a:p>
          <a:p>
            <a:pPr marL="285750" indent="-285750">
              <a:buFont typeface="Arial" panose="020B0604020202020204" pitchFamily="34" charset="0"/>
              <a:buChar char="•"/>
            </a:pPr>
            <a:r>
              <a:rPr lang="en-US" i="1" dirty="0" err="1">
                <a:latin typeface="Georgia" panose="02040502050405020303" pitchFamily="18" charset="0"/>
              </a:rPr>
              <a:t>Aetiocetus</a:t>
            </a:r>
            <a:r>
              <a:rPr lang="en-US" i="1" dirty="0">
                <a:latin typeface="Georgia" panose="02040502050405020303" pitchFamily="18" charset="0"/>
              </a:rPr>
              <a:t> </a:t>
            </a:r>
            <a:r>
              <a:rPr lang="en-US" i="1" dirty="0" err="1">
                <a:latin typeface="Georgia" panose="02040502050405020303" pitchFamily="18" charset="0"/>
              </a:rPr>
              <a:t>polydentatus</a:t>
            </a:r>
            <a:endParaRPr lang="en-US" i="1" dirty="0">
              <a:latin typeface="Georgia" panose="02040502050405020303" pitchFamily="18" charset="0"/>
            </a:endParaRPr>
          </a:p>
          <a:p>
            <a:pPr marL="285750" indent="-285750">
              <a:buFont typeface="Arial" panose="020B0604020202020204" pitchFamily="34" charset="0"/>
              <a:buChar char="•"/>
            </a:pPr>
            <a:r>
              <a:rPr lang="en-US" i="1" dirty="0" err="1">
                <a:latin typeface="Georgia" panose="02040502050405020303" pitchFamily="18" charset="0"/>
              </a:rPr>
              <a:t>Aetiocetus</a:t>
            </a:r>
            <a:r>
              <a:rPr lang="en-US" i="1" dirty="0">
                <a:latin typeface="Georgia" panose="02040502050405020303" pitchFamily="18" charset="0"/>
              </a:rPr>
              <a:t> </a:t>
            </a:r>
            <a:r>
              <a:rPr lang="en-US" i="1" dirty="0" err="1">
                <a:latin typeface="Georgia" panose="02040502050405020303" pitchFamily="18" charset="0"/>
              </a:rPr>
              <a:t>tomitai</a:t>
            </a:r>
            <a:endParaRPr lang="en-US" i="1" dirty="0">
              <a:latin typeface="Georgia" panose="02040502050405020303" pitchFamily="18" charset="0"/>
            </a:endParaRPr>
          </a:p>
          <a:p>
            <a:pPr marL="285750" indent="-285750">
              <a:buFont typeface="Arial" panose="020B0604020202020204" pitchFamily="34" charset="0"/>
              <a:buChar char="•"/>
            </a:pPr>
            <a:r>
              <a:rPr lang="en-US" i="1" dirty="0" err="1">
                <a:latin typeface="Georgia" panose="02040502050405020303" pitchFamily="18" charset="0"/>
              </a:rPr>
              <a:t>Aetiocetus</a:t>
            </a:r>
            <a:r>
              <a:rPr lang="en-US" i="1" dirty="0">
                <a:latin typeface="Georgia" panose="02040502050405020303" pitchFamily="18" charset="0"/>
              </a:rPr>
              <a:t> </a:t>
            </a:r>
            <a:r>
              <a:rPr lang="en-US" i="1" dirty="0" err="1">
                <a:latin typeface="Georgia" panose="02040502050405020303" pitchFamily="18" charset="0"/>
              </a:rPr>
              <a:t>weltoni</a:t>
            </a:r>
            <a:endParaRPr lang="en-US" i="1" dirty="0">
              <a:latin typeface="Georgia" panose="02040502050405020303" pitchFamily="18" charset="0"/>
            </a:endParaRPr>
          </a:p>
          <a:p>
            <a:pPr marL="285750" indent="-285750">
              <a:buFont typeface="Arial" panose="020B0604020202020204" pitchFamily="34" charset="0"/>
              <a:buChar char="•"/>
            </a:pPr>
            <a:endParaRPr lang="en-US" i="1" dirty="0">
              <a:latin typeface="Georgia" panose="02040502050405020303" pitchFamily="18" charset="0"/>
            </a:endParaRPr>
          </a:p>
        </p:txBody>
      </p:sp>
      <p:pic>
        <p:nvPicPr>
          <p:cNvPr id="5" name="Picture 4" descr="A close up of a fish&#10;&#10;Description generated with very high confidence">
            <a:extLst>
              <a:ext uri="{FF2B5EF4-FFF2-40B4-BE49-F238E27FC236}">
                <a16:creationId xmlns:a16="http://schemas.microsoft.com/office/drawing/2014/main" id="{CC407E04-AC9D-4E28-B727-7B7E24652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877" y="4405972"/>
            <a:ext cx="3806094" cy="2188504"/>
          </a:xfrm>
          <a:prstGeom prst="rect">
            <a:avLst/>
          </a:prstGeom>
        </p:spPr>
      </p:pic>
      <p:pic>
        <p:nvPicPr>
          <p:cNvPr id="7" name="Picture 6">
            <a:extLst>
              <a:ext uri="{FF2B5EF4-FFF2-40B4-BE49-F238E27FC236}">
                <a16:creationId xmlns:a16="http://schemas.microsoft.com/office/drawing/2014/main" id="{F5199B78-30DE-44E4-BDC7-4747DD360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1800" y="101423"/>
            <a:ext cx="1126726" cy="1265984"/>
          </a:xfrm>
          <a:prstGeom prst="rect">
            <a:avLst/>
          </a:prstGeom>
          <a:ln w="19050">
            <a:solidFill>
              <a:schemeClr val="tx1"/>
            </a:solidFill>
          </a:ln>
        </p:spPr>
      </p:pic>
      <p:pic>
        <p:nvPicPr>
          <p:cNvPr id="6" name="Picture 5" descr="A picture containing sky, bird, flock&#10;&#10;Description generated with very high confidence">
            <a:extLst>
              <a:ext uri="{FF2B5EF4-FFF2-40B4-BE49-F238E27FC236}">
                <a16:creationId xmlns:a16="http://schemas.microsoft.com/office/drawing/2014/main" id="{CA2CA472-00CB-426F-9D6D-649552B39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38" y="1142248"/>
            <a:ext cx="6259172" cy="3170099"/>
          </a:xfrm>
          <a:prstGeom prst="rect">
            <a:avLst/>
          </a:prstGeom>
        </p:spPr>
      </p:pic>
    </p:spTree>
    <p:extLst>
      <p:ext uri="{BB962C8B-B14F-4D97-AF65-F5344CB8AC3E}">
        <p14:creationId xmlns:p14="http://schemas.microsoft.com/office/powerpoint/2010/main" val="2519481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61205-4262-4C2D-BA20-A4C2772E4C79}"/>
              </a:ext>
            </a:extLst>
          </p:cNvPr>
          <p:cNvSpPr>
            <a:spLocks noGrp="1"/>
          </p:cNvSpPr>
          <p:nvPr>
            <p:ph type="title"/>
          </p:nvPr>
        </p:nvSpPr>
        <p:spPr>
          <a:xfrm>
            <a:off x="193965" y="365126"/>
            <a:ext cx="11813308" cy="817130"/>
          </a:xfrm>
          <a:solidFill>
            <a:schemeClr val="accent2"/>
          </a:solidFill>
        </p:spPr>
        <p:txBody>
          <a:bodyPr>
            <a:normAutofit fontScale="90000"/>
          </a:bodyPr>
          <a:lstStyle/>
          <a:p>
            <a:pPr algn="r"/>
            <a:r>
              <a:rPr lang="en-US" sz="6600" i="1" dirty="0">
                <a:latin typeface="Georgia" panose="02040502050405020303" pitchFamily="18" charset="0"/>
              </a:rPr>
              <a:t>Georgiacetus</a:t>
            </a:r>
            <a:r>
              <a:rPr lang="en-US" sz="6600" b="1" dirty="0">
                <a:latin typeface="Georgia" panose="02040502050405020303" pitchFamily="18" charset="0"/>
              </a:rPr>
              <a:t> </a:t>
            </a:r>
            <a:r>
              <a:rPr lang="en-US" sz="6600" dirty="0">
                <a:latin typeface="Georgia" panose="02040502050405020303" pitchFamily="18" charset="0"/>
              </a:rPr>
              <a:t>goes national</a:t>
            </a:r>
          </a:p>
        </p:txBody>
      </p:sp>
      <p:pic>
        <p:nvPicPr>
          <p:cNvPr id="4" name="Picture 3" descr="A picture containing animal, invertebrate&#10;&#10;Description generated with very high confidence">
            <a:extLst>
              <a:ext uri="{FF2B5EF4-FFF2-40B4-BE49-F238E27FC236}">
                <a16:creationId xmlns:a16="http://schemas.microsoft.com/office/drawing/2014/main" id="{1545F9BC-6DDA-4A35-B278-267890E2E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435" y="1414499"/>
            <a:ext cx="10549621" cy="4029001"/>
          </a:xfrm>
          <a:prstGeom prst="rect">
            <a:avLst/>
          </a:prstGeom>
        </p:spPr>
      </p:pic>
      <p:sp>
        <p:nvSpPr>
          <p:cNvPr id="5" name="TextBox 4">
            <a:extLst>
              <a:ext uri="{FF2B5EF4-FFF2-40B4-BE49-F238E27FC236}">
                <a16:creationId xmlns:a16="http://schemas.microsoft.com/office/drawing/2014/main" id="{C99B13DF-18D3-4DFF-8CCF-4F6B35474851}"/>
              </a:ext>
            </a:extLst>
          </p:cNvPr>
          <p:cNvSpPr txBox="1"/>
          <p:nvPr/>
        </p:nvSpPr>
        <p:spPr>
          <a:xfrm>
            <a:off x="494144" y="5652655"/>
            <a:ext cx="11203709" cy="1077218"/>
          </a:xfrm>
          <a:prstGeom prst="rect">
            <a:avLst/>
          </a:prstGeom>
          <a:solidFill>
            <a:schemeClr val="accent2">
              <a:lumMod val="60000"/>
              <a:lumOff val="40000"/>
            </a:schemeClr>
          </a:solidFill>
        </p:spPr>
        <p:txBody>
          <a:bodyPr wrap="square" rtlCol="0">
            <a:spAutoFit/>
          </a:bodyPr>
          <a:lstStyle/>
          <a:p>
            <a:r>
              <a:rPr lang="en-US" sz="2000" dirty="0">
                <a:latin typeface="Georgia" panose="02040502050405020303" pitchFamily="18" charset="0"/>
              </a:rPr>
              <a:t>In 2008 Mark D. </a:t>
            </a:r>
            <a:r>
              <a:rPr lang="en-US" sz="2000" dirty="0" err="1">
                <a:latin typeface="Georgia" panose="02040502050405020303" pitchFamily="18" charset="0"/>
              </a:rPr>
              <a:t>Uhen</a:t>
            </a:r>
            <a:r>
              <a:rPr lang="en-US" sz="2000" dirty="0">
                <a:latin typeface="Georgia" panose="02040502050405020303" pitchFamily="18" charset="0"/>
              </a:rPr>
              <a:t>, who was at the Smithsonian National Museum of Natural History at the time, published a paper that made the cover of the prestigious Journal of Vertebrate Paleontology and placed </a:t>
            </a:r>
            <a:r>
              <a:rPr lang="en-US" sz="2000" i="1" dirty="0">
                <a:latin typeface="Georgia" panose="02040502050405020303" pitchFamily="18" charset="0"/>
              </a:rPr>
              <a:t>Georgiacetus vogtlensis </a:t>
            </a:r>
            <a:r>
              <a:rPr lang="en-US" sz="2000" dirty="0">
                <a:latin typeface="Georgia" panose="02040502050405020303" pitchFamily="18" charset="0"/>
              </a:rPr>
              <a:t>as the probable ancestor to all modern whales.</a:t>
            </a:r>
            <a:r>
              <a:rPr lang="en-US" sz="2400" dirty="0">
                <a:latin typeface="Georgia" panose="02040502050405020303" pitchFamily="18" charset="0"/>
              </a:rPr>
              <a:t> </a:t>
            </a:r>
          </a:p>
        </p:txBody>
      </p:sp>
      <p:pic>
        <p:nvPicPr>
          <p:cNvPr id="6" name="Picture 5">
            <a:extLst>
              <a:ext uri="{FF2B5EF4-FFF2-40B4-BE49-F238E27FC236}">
                <a16:creationId xmlns:a16="http://schemas.microsoft.com/office/drawing/2014/main" id="{4CAB79A2-56E0-475F-AFB8-583916F9F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44" y="310935"/>
            <a:ext cx="847725" cy="952500"/>
          </a:xfrm>
          <a:prstGeom prst="rect">
            <a:avLst/>
          </a:prstGeom>
          <a:ln w="19050">
            <a:solidFill>
              <a:schemeClr val="tx1"/>
            </a:solidFill>
          </a:ln>
        </p:spPr>
      </p:pic>
    </p:spTree>
    <p:extLst>
      <p:ext uri="{BB962C8B-B14F-4D97-AF65-F5344CB8AC3E}">
        <p14:creationId xmlns:p14="http://schemas.microsoft.com/office/powerpoint/2010/main" val="96606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34A4-63A8-4057-942C-24AA3738437F}"/>
              </a:ext>
            </a:extLst>
          </p:cNvPr>
          <p:cNvSpPr>
            <a:spLocks noGrp="1"/>
          </p:cNvSpPr>
          <p:nvPr>
            <p:ph type="title"/>
          </p:nvPr>
        </p:nvSpPr>
        <p:spPr>
          <a:xfrm>
            <a:off x="8071431" y="188130"/>
            <a:ext cx="3748657" cy="2267027"/>
          </a:xfrm>
          <a:solidFill>
            <a:schemeClr val="accent2"/>
          </a:solidFill>
          <a:ln w="19050">
            <a:solidFill>
              <a:schemeClr val="tx1"/>
            </a:solidFill>
          </a:ln>
        </p:spPr>
        <p:txBody>
          <a:bodyPr>
            <a:noAutofit/>
          </a:bodyPr>
          <a:lstStyle/>
          <a:p>
            <a:pPr algn="ctr"/>
            <a:r>
              <a:rPr lang="en-US" sz="3400" dirty="0">
                <a:latin typeface="Georgia Pro Cond" panose="020B0604020202020204" pitchFamily="18" charset="0"/>
              </a:rPr>
              <a:t>A Case of Evolution in </a:t>
            </a:r>
            <a:br>
              <a:rPr lang="en-US" sz="3400" dirty="0">
                <a:latin typeface="Georgia Pro Cond" panose="020B0604020202020204" pitchFamily="18" charset="0"/>
              </a:rPr>
            </a:br>
            <a:r>
              <a:rPr lang="en-US" sz="3400" dirty="0">
                <a:latin typeface="Georgia Pro Cond" panose="020B0604020202020204" pitchFamily="18" charset="0"/>
              </a:rPr>
              <a:t>Georgia’s Natural History</a:t>
            </a:r>
          </a:p>
        </p:txBody>
      </p:sp>
      <p:pic>
        <p:nvPicPr>
          <p:cNvPr id="8" name="Picture 7" descr="A close up of text on a white background&#10;&#10;Description generated with high confidence">
            <a:extLst>
              <a:ext uri="{FF2B5EF4-FFF2-40B4-BE49-F238E27FC236}">
                <a16:creationId xmlns:a16="http://schemas.microsoft.com/office/drawing/2014/main" id="{8B3BAF73-0015-4A87-BFCB-AA48EE8560CB}"/>
              </a:ext>
            </a:extLst>
          </p:cNvPr>
          <p:cNvPicPr>
            <a:picLocks noChangeAspect="1"/>
          </p:cNvPicPr>
          <p:nvPr/>
        </p:nvPicPr>
        <p:blipFill rotWithShape="1">
          <a:blip r:embed="rId2">
            <a:extLst>
              <a:ext uri="{28A0092B-C50C-407E-A947-70E740481C1C}">
                <a14:useLocalDpi xmlns:a14="http://schemas.microsoft.com/office/drawing/2010/main" val="0"/>
              </a:ext>
            </a:extLst>
          </a:blip>
          <a:srcRect l="16808" t="17870" r="6515" b="32163"/>
          <a:stretch/>
        </p:blipFill>
        <p:spPr>
          <a:xfrm>
            <a:off x="153122" y="156575"/>
            <a:ext cx="7620957" cy="6544849"/>
          </a:xfrm>
          <a:prstGeom prst="rect">
            <a:avLst/>
          </a:prstGeom>
        </p:spPr>
      </p:pic>
      <p:pic>
        <p:nvPicPr>
          <p:cNvPr id="4" name="Picture 3">
            <a:extLst>
              <a:ext uri="{FF2B5EF4-FFF2-40B4-BE49-F238E27FC236}">
                <a16:creationId xmlns:a16="http://schemas.microsoft.com/office/drawing/2014/main" id="{9CF651A8-198A-4FF0-96EE-A9A9A1E3C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6553" y="4909561"/>
            <a:ext cx="1366189" cy="1535044"/>
          </a:xfrm>
          <a:prstGeom prst="rect">
            <a:avLst/>
          </a:prstGeom>
          <a:ln w="19050">
            <a:solidFill>
              <a:schemeClr val="tx1"/>
            </a:solidFill>
          </a:ln>
        </p:spPr>
      </p:pic>
      <p:sp>
        <p:nvSpPr>
          <p:cNvPr id="3" name="TextBox 2">
            <a:extLst>
              <a:ext uri="{FF2B5EF4-FFF2-40B4-BE49-F238E27FC236}">
                <a16:creationId xmlns:a16="http://schemas.microsoft.com/office/drawing/2014/main" id="{94C16628-B971-40B4-A21C-4E22A3CFACFB}"/>
              </a:ext>
            </a:extLst>
          </p:cNvPr>
          <p:cNvSpPr txBox="1"/>
          <p:nvPr/>
        </p:nvSpPr>
        <p:spPr>
          <a:xfrm>
            <a:off x="8192967" y="2727235"/>
            <a:ext cx="3387930" cy="2031325"/>
          </a:xfrm>
          <a:prstGeom prst="rect">
            <a:avLst/>
          </a:prstGeom>
          <a:solidFill>
            <a:schemeClr val="accent2">
              <a:lumMod val="40000"/>
              <a:lumOff val="60000"/>
            </a:schemeClr>
          </a:solidFill>
        </p:spPr>
        <p:txBody>
          <a:bodyPr wrap="square" rtlCol="0">
            <a:spAutoFit/>
          </a:bodyPr>
          <a:lstStyle/>
          <a:p>
            <a:r>
              <a:rPr lang="en-US" dirty="0" err="1">
                <a:latin typeface="Georgia Pro" panose="02040502050405020303" pitchFamily="18" charset="0"/>
              </a:rPr>
              <a:t>Uhen</a:t>
            </a:r>
            <a:r>
              <a:rPr lang="en-US" dirty="0">
                <a:latin typeface="Georgia Pro" panose="02040502050405020303" pitchFamily="18" charset="0"/>
              </a:rPr>
              <a:t> had access to new fossils.</a:t>
            </a:r>
          </a:p>
          <a:p>
            <a:endParaRPr lang="en-US" dirty="0">
              <a:latin typeface="Georgia Pro" panose="02040502050405020303" pitchFamily="18" charset="0"/>
            </a:endParaRPr>
          </a:p>
          <a:p>
            <a:r>
              <a:rPr lang="en-US" dirty="0">
                <a:latin typeface="Georgia Pro" panose="02040502050405020303" pitchFamily="18" charset="0"/>
              </a:rPr>
              <a:t>These not only expanded the knowledge of </a:t>
            </a:r>
            <a:r>
              <a:rPr lang="en-US" i="1" dirty="0">
                <a:latin typeface="Georgia Pro" panose="02040502050405020303" pitchFamily="18" charset="0"/>
              </a:rPr>
              <a:t>Georgiacetus</a:t>
            </a:r>
            <a:r>
              <a:rPr lang="en-US" dirty="0">
                <a:latin typeface="Georgia Pro" panose="02040502050405020303" pitchFamily="18" charset="0"/>
              </a:rPr>
              <a:t>, but established that the whale was widespread in the sea which covered the Southeast.</a:t>
            </a:r>
          </a:p>
        </p:txBody>
      </p:sp>
    </p:spTree>
    <p:extLst>
      <p:ext uri="{BB962C8B-B14F-4D97-AF65-F5344CB8AC3E}">
        <p14:creationId xmlns:p14="http://schemas.microsoft.com/office/powerpoint/2010/main" val="1039946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50BD-5D7E-47BE-AF47-885EE55995EC}"/>
              </a:ext>
            </a:extLst>
          </p:cNvPr>
          <p:cNvSpPr>
            <a:spLocks noGrp="1"/>
          </p:cNvSpPr>
          <p:nvPr>
            <p:ph type="title"/>
          </p:nvPr>
        </p:nvSpPr>
        <p:spPr>
          <a:xfrm>
            <a:off x="224504" y="147606"/>
            <a:ext cx="11731069" cy="679064"/>
          </a:xfrm>
          <a:solidFill>
            <a:schemeClr val="accent2"/>
          </a:solidFill>
        </p:spPr>
        <p:txBody>
          <a:bodyPr>
            <a:normAutofit fontScale="90000"/>
          </a:bodyPr>
          <a:lstStyle/>
          <a:p>
            <a:r>
              <a:rPr lang="en-US" dirty="0" err="1">
                <a:latin typeface="Georgia" panose="02040502050405020303" pitchFamily="18" charset="0"/>
              </a:rPr>
              <a:t>Flukeless</a:t>
            </a:r>
            <a:endParaRPr lang="en-US" dirty="0">
              <a:latin typeface="Georgia" panose="02040502050405020303" pitchFamily="18" charset="0"/>
            </a:endParaRPr>
          </a:p>
        </p:txBody>
      </p:sp>
      <p:pic>
        <p:nvPicPr>
          <p:cNvPr id="5" name="Picture 4" descr="A close up of a rock&#10;&#10;Description generated with high confidence">
            <a:extLst>
              <a:ext uri="{FF2B5EF4-FFF2-40B4-BE49-F238E27FC236}">
                <a16:creationId xmlns:a16="http://schemas.microsoft.com/office/drawing/2014/main" id="{F4266157-3AD5-497C-B613-623A1F05F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4216" y="2737596"/>
            <a:ext cx="5461357" cy="2142361"/>
          </a:xfrm>
          <a:prstGeom prst="rect">
            <a:avLst/>
          </a:prstGeom>
          <a:ln w="19050">
            <a:solidFill>
              <a:schemeClr val="tx1"/>
            </a:solidFill>
          </a:ln>
        </p:spPr>
      </p:pic>
      <p:sp>
        <p:nvSpPr>
          <p:cNvPr id="6" name="TextBox 5">
            <a:extLst>
              <a:ext uri="{FF2B5EF4-FFF2-40B4-BE49-F238E27FC236}">
                <a16:creationId xmlns:a16="http://schemas.microsoft.com/office/drawing/2014/main" id="{42C024C4-0514-42A7-9AAD-6A5F372F323E}"/>
              </a:ext>
            </a:extLst>
          </p:cNvPr>
          <p:cNvSpPr txBox="1"/>
          <p:nvPr/>
        </p:nvSpPr>
        <p:spPr>
          <a:xfrm>
            <a:off x="6494215" y="997303"/>
            <a:ext cx="5461358" cy="1569660"/>
          </a:xfrm>
          <a:prstGeom prst="rect">
            <a:avLst/>
          </a:prstGeom>
          <a:solidFill>
            <a:schemeClr val="accent2">
              <a:lumMod val="60000"/>
              <a:lumOff val="40000"/>
            </a:schemeClr>
          </a:solidFill>
        </p:spPr>
        <p:txBody>
          <a:bodyPr wrap="square" rtlCol="0">
            <a:spAutoFit/>
          </a:bodyPr>
          <a:lstStyle/>
          <a:p>
            <a:r>
              <a:rPr lang="en-US" sz="1600" dirty="0">
                <a:latin typeface="Georgia Pro" panose="02040502050405020303" pitchFamily="18" charset="0"/>
              </a:rPr>
              <a:t>Image A &amp; B; two views of a probable </a:t>
            </a:r>
            <a:r>
              <a:rPr lang="en-US" sz="1600" i="1" dirty="0">
                <a:latin typeface="Georgia Pro" panose="02040502050405020303" pitchFamily="18" charset="0"/>
              </a:rPr>
              <a:t>Georgiacetus</a:t>
            </a:r>
            <a:r>
              <a:rPr lang="en-US" sz="1600" dirty="0">
                <a:latin typeface="Georgia Pro" panose="02040502050405020303" pitchFamily="18" charset="0"/>
              </a:rPr>
              <a:t> posterior caudal (end-of-tail) vertebra. This University of Alabama specimen was reviewed by </a:t>
            </a:r>
            <a:r>
              <a:rPr lang="en-US" sz="1600" dirty="0" err="1">
                <a:latin typeface="Georgia Pro" panose="02040502050405020303" pitchFamily="18" charset="0"/>
              </a:rPr>
              <a:t>Uhen</a:t>
            </a:r>
            <a:r>
              <a:rPr lang="en-US" sz="1600" dirty="0">
                <a:latin typeface="Georgia Pro" panose="02040502050405020303" pitchFamily="18" charset="0"/>
              </a:rPr>
              <a:t>. </a:t>
            </a:r>
          </a:p>
          <a:p>
            <a:r>
              <a:rPr lang="en-US" sz="1600" dirty="0">
                <a:latin typeface="Georgia Pro" panose="02040502050405020303" pitchFamily="18" charset="0"/>
              </a:rPr>
              <a:t>It has two striking features; </a:t>
            </a:r>
          </a:p>
          <a:p>
            <a:pPr marL="285750" indent="-285750">
              <a:buFont typeface="Arial" panose="020B0604020202020204" pitchFamily="34" charset="0"/>
              <a:buChar char="•"/>
            </a:pPr>
            <a:r>
              <a:rPr lang="en-US" sz="1600" dirty="0">
                <a:latin typeface="Georgia Pro" panose="02040502050405020303" pitchFamily="18" charset="0"/>
              </a:rPr>
              <a:t>It’s longer than it is wide</a:t>
            </a:r>
          </a:p>
          <a:p>
            <a:pPr marL="285750" indent="-285750">
              <a:buFont typeface="Arial" panose="020B0604020202020204" pitchFamily="34" charset="0"/>
              <a:buChar char="•"/>
            </a:pPr>
            <a:r>
              <a:rPr lang="en-US" sz="1600" dirty="0">
                <a:latin typeface="Georgia Pro" panose="02040502050405020303" pitchFamily="18" charset="0"/>
              </a:rPr>
              <a:t>&amp; it’s flanged. </a:t>
            </a:r>
          </a:p>
        </p:txBody>
      </p:sp>
      <p:pic>
        <p:nvPicPr>
          <p:cNvPr id="10" name="Picture 9">
            <a:extLst>
              <a:ext uri="{FF2B5EF4-FFF2-40B4-BE49-F238E27FC236}">
                <a16:creationId xmlns:a16="http://schemas.microsoft.com/office/drawing/2014/main" id="{13194642-A738-4B12-94F3-DB681B105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074" y="145941"/>
            <a:ext cx="639762" cy="718834"/>
          </a:xfrm>
          <a:prstGeom prst="rect">
            <a:avLst/>
          </a:prstGeom>
          <a:ln w="19050">
            <a:solidFill>
              <a:schemeClr val="tx1"/>
            </a:solidFill>
          </a:ln>
        </p:spPr>
      </p:pic>
      <p:pic>
        <p:nvPicPr>
          <p:cNvPr id="17" name="Picture 16">
            <a:extLst>
              <a:ext uri="{FF2B5EF4-FFF2-40B4-BE49-F238E27FC236}">
                <a16:creationId xmlns:a16="http://schemas.microsoft.com/office/drawing/2014/main" id="{4326927D-0E4F-4AFE-BBFE-E7E318B00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003" y="1010380"/>
            <a:ext cx="6082019" cy="5583800"/>
          </a:xfrm>
          <a:prstGeom prst="rect">
            <a:avLst/>
          </a:prstGeom>
          <a:ln w="19050">
            <a:solidFill>
              <a:schemeClr val="tx1"/>
            </a:solidFill>
          </a:ln>
        </p:spPr>
      </p:pic>
      <p:sp>
        <p:nvSpPr>
          <p:cNvPr id="18" name="Rectangle 17">
            <a:extLst>
              <a:ext uri="{FF2B5EF4-FFF2-40B4-BE49-F238E27FC236}">
                <a16:creationId xmlns:a16="http://schemas.microsoft.com/office/drawing/2014/main" id="{E2F3ABF2-D3E8-49DF-B207-7BCB3ABA0554}"/>
              </a:ext>
            </a:extLst>
          </p:cNvPr>
          <p:cNvSpPr/>
          <p:nvPr/>
        </p:nvSpPr>
        <p:spPr>
          <a:xfrm>
            <a:off x="6494215" y="5050590"/>
            <a:ext cx="5461357" cy="1569660"/>
          </a:xfrm>
          <a:prstGeom prst="rect">
            <a:avLst/>
          </a:prstGeom>
          <a:solidFill>
            <a:schemeClr val="accent2">
              <a:lumMod val="60000"/>
              <a:lumOff val="40000"/>
            </a:schemeClr>
          </a:solidFill>
        </p:spPr>
        <p:txBody>
          <a:bodyPr wrap="square">
            <a:spAutoFit/>
          </a:bodyPr>
          <a:lstStyle/>
          <a:p>
            <a:r>
              <a:rPr lang="en-US" sz="1600" dirty="0">
                <a:latin typeface="Georgia Pro" panose="02040502050405020303" pitchFamily="18" charset="0"/>
              </a:rPr>
              <a:t>This is the first such protocetid end-of-tail vertebra ever described, it’s </a:t>
            </a:r>
            <a:r>
              <a:rPr lang="en-US" sz="1600" i="1" dirty="0">
                <a:latin typeface="Georgia Pro" panose="02040502050405020303" pitchFamily="18" charset="0"/>
              </a:rPr>
              <a:t>probably</a:t>
            </a:r>
            <a:r>
              <a:rPr lang="en-US" sz="1600" dirty="0">
                <a:latin typeface="Georgia Pro" panose="02040502050405020303" pitchFamily="18" charset="0"/>
              </a:rPr>
              <a:t> from </a:t>
            </a:r>
            <a:r>
              <a:rPr lang="en-US" sz="1600" i="1" dirty="0">
                <a:latin typeface="Georgia Pro" panose="02040502050405020303" pitchFamily="18" charset="0"/>
              </a:rPr>
              <a:t>Georgiacetus</a:t>
            </a:r>
            <a:r>
              <a:rPr lang="en-US" sz="1600" dirty="0">
                <a:latin typeface="Georgia Pro" panose="02040502050405020303" pitchFamily="18" charset="0"/>
              </a:rPr>
              <a:t>.</a:t>
            </a:r>
          </a:p>
          <a:p>
            <a:endParaRPr lang="en-US" sz="800" i="1" dirty="0">
              <a:latin typeface="Georgia Pro" panose="02040502050405020303" pitchFamily="18" charset="0"/>
            </a:endParaRPr>
          </a:p>
          <a:p>
            <a:r>
              <a:rPr lang="en-US" sz="1600" i="1" dirty="0" err="1">
                <a:latin typeface="Georgia Pro" panose="02040502050405020303" pitchFamily="18" charset="0"/>
              </a:rPr>
              <a:t>Durodon</a:t>
            </a:r>
            <a:r>
              <a:rPr lang="en-US" sz="1600" dirty="0">
                <a:latin typeface="Georgia Pro" panose="02040502050405020303" pitchFamily="18" charset="0"/>
              </a:rPr>
              <a:t> possessed flukes; its end-of-tail arrangement matched modern whales.</a:t>
            </a:r>
          </a:p>
          <a:p>
            <a:r>
              <a:rPr lang="en-US" sz="1600" dirty="0">
                <a:latin typeface="Georgia Pro" panose="02040502050405020303" pitchFamily="18" charset="0"/>
              </a:rPr>
              <a:t>The protocetid end-of-tail vertebra seen above is different. </a:t>
            </a:r>
          </a:p>
          <a:p>
            <a:endParaRPr lang="en-US" sz="800" i="1" dirty="0">
              <a:latin typeface="Georgia Pro" panose="02040502050405020303" pitchFamily="18" charset="0"/>
            </a:endParaRPr>
          </a:p>
        </p:txBody>
      </p:sp>
    </p:spTree>
    <p:extLst>
      <p:ext uri="{BB962C8B-B14F-4D97-AF65-F5344CB8AC3E}">
        <p14:creationId xmlns:p14="http://schemas.microsoft.com/office/powerpoint/2010/main" val="3325058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6CA0-1B56-47D9-80E0-D812E546F5A9}"/>
              </a:ext>
            </a:extLst>
          </p:cNvPr>
          <p:cNvSpPr>
            <a:spLocks noGrp="1"/>
          </p:cNvSpPr>
          <p:nvPr>
            <p:ph type="title"/>
          </p:nvPr>
        </p:nvSpPr>
        <p:spPr>
          <a:xfrm>
            <a:off x="336004" y="156837"/>
            <a:ext cx="6274521" cy="1091734"/>
          </a:xfrm>
          <a:solidFill>
            <a:schemeClr val="accent2"/>
          </a:solidFill>
        </p:spPr>
        <p:txBody>
          <a:bodyPr>
            <a:normAutofit fontScale="90000"/>
          </a:bodyPr>
          <a:lstStyle/>
          <a:p>
            <a:r>
              <a:rPr lang="en-US" dirty="0">
                <a:latin typeface="Georgia Pro" panose="02040502050405020303" pitchFamily="18" charset="0"/>
              </a:rPr>
              <a:t> The Ancestor of All Modern Whales?</a:t>
            </a:r>
          </a:p>
        </p:txBody>
      </p:sp>
      <p:pic>
        <p:nvPicPr>
          <p:cNvPr id="4" name="Picture 3">
            <a:extLst>
              <a:ext uri="{FF2B5EF4-FFF2-40B4-BE49-F238E27FC236}">
                <a16:creationId xmlns:a16="http://schemas.microsoft.com/office/drawing/2014/main" id="{3FDF029B-EE0A-4AD9-A86F-248F862AC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04" y="1488614"/>
            <a:ext cx="1056485" cy="1187062"/>
          </a:xfrm>
          <a:prstGeom prst="rect">
            <a:avLst/>
          </a:prstGeom>
          <a:ln w="19050">
            <a:solidFill>
              <a:schemeClr val="tx1"/>
            </a:solidFill>
          </a:ln>
        </p:spPr>
      </p:pic>
      <p:sp>
        <p:nvSpPr>
          <p:cNvPr id="7" name="TextBox 6">
            <a:extLst>
              <a:ext uri="{FF2B5EF4-FFF2-40B4-BE49-F238E27FC236}">
                <a16:creationId xmlns:a16="http://schemas.microsoft.com/office/drawing/2014/main" id="{0B9B8C8A-BFC7-422A-B6B2-86A4F0044E17}"/>
              </a:ext>
            </a:extLst>
          </p:cNvPr>
          <p:cNvSpPr txBox="1"/>
          <p:nvPr/>
        </p:nvSpPr>
        <p:spPr>
          <a:xfrm>
            <a:off x="1724108" y="1488614"/>
            <a:ext cx="4886417" cy="923330"/>
          </a:xfrm>
          <a:prstGeom prst="rect">
            <a:avLst/>
          </a:prstGeom>
          <a:solidFill>
            <a:schemeClr val="accent2">
              <a:lumMod val="60000"/>
              <a:lumOff val="40000"/>
            </a:schemeClr>
          </a:solidFill>
        </p:spPr>
        <p:txBody>
          <a:bodyPr wrap="square" rtlCol="0">
            <a:spAutoFit/>
          </a:bodyPr>
          <a:lstStyle/>
          <a:p>
            <a:r>
              <a:rPr lang="en-US" dirty="0">
                <a:latin typeface="Georgia Pro" panose="02040502050405020303" pitchFamily="18" charset="0"/>
              </a:rPr>
              <a:t>In 2008 Mark </a:t>
            </a:r>
            <a:r>
              <a:rPr lang="en-US" dirty="0" err="1">
                <a:latin typeface="Georgia Pro" panose="02040502050405020303" pitchFamily="18" charset="0"/>
              </a:rPr>
              <a:t>Uhen</a:t>
            </a:r>
            <a:r>
              <a:rPr lang="en-US" dirty="0">
                <a:latin typeface="Georgia Pro" panose="02040502050405020303" pitchFamily="18" charset="0"/>
              </a:rPr>
              <a:t> argued that our Georgia whale, </a:t>
            </a:r>
            <a:r>
              <a:rPr lang="en-US" i="1" dirty="0">
                <a:latin typeface="Georgia Pro" panose="02040502050405020303" pitchFamily="18" charset="0"/>
              </a:rPr>
              <a:t>Georgiacetus vogtlensis, </a:t>
            </a:r>
            <a:r>
              <a:rPr lang="en-US" dirty="0">
                <a:latin typeface="Georgia Pro" panose="02040502050405020303" pitchFamily="18" charset="0"/>
              </a:rPr>
              <a:t>was clearly &amp; closely related to the basilosaurids. </a:t>
            </a:r>
          </a:p>
        </p:txBody>
      </p:sp>
      <p:pic>
        <p:nvPicPr>
          <p:cNvPr id="10" name="Picture 9" descr="A close up of text on a white background&#10;&#10;Description generated with high confidence">
            <a:extLst>
              <a:ext uri="{FF2B5EF4-FFF2-40B4-BE49-F238E27FC236}">
                <a16:creationId xmlns:a16="http://schemas.microsoft.com/office/drawing/2014/main" id="{8A80D4D8-0F19-4020-9440-1F90A2F0E619}"/>
              </a:ext>
            </a:extLst>
          </p:cNvPr>
          <p:cNvPicPr>
            <a:picLocks noChangeAspect="1"/>
          </p:cNvPicPr>
          <p:nvPr/>
        </p:nvPicPr>
        <p:blipFill rotWithShape="1">
          <a:blip r:embed="rId3">
            <a:extLst>
              <a:ext uri="{28A0092B-C50C-407E-A947-70E740481C1C}">
                <a14:useLocalDpi xmlns:a14="http://schemas.microsoft.com/office/drawing/2010/main" val="0"/>
              </a:ext>
            </a:extLst>
          </a:blip>
          <a:srcRect b="12644"/>
          <a:stretch/>
        </p:blipFill>
        <p:spPr>
          <a:xfrm>
            <a:off x="6839824" y="189869"/>
            <a:ext cx="5040766" cy="6478261"/>
          </a:xfrm>
          <a:prstGeom prst="rect">
            <a:avLst/>
          </a:prstGeom>
          <a:ln w="19050">
            <a:solidFill>
              <a:schemeClr val="tx1"/>
            </a:solidFill>
          </a:ln>
        </p:spPr>
      </p:pic>
      <p:sp>
        <p:nvSpPr>
          <p:cNvPr id="3" name="TextBox 2">
            <a:extLst>
              <a:ext uri="{FF2B5EF4-FFF2-40B4-BE49-F238E27FC236}">
                <a16:creationId xmlns:a16="http://schemas.microsoft.com/office/drawing/2014/main" id="{400B46DF-92E3-4759-97E4-33D83D7A67CD}"/>
              </a:ext>
            </a:extLst>
          </p:cNvPr>
          <p:cNvSpPr txBox="1"/>
          <p:nvPr/>
        </p:nvSpPr>
        <p:spPr>
          <a:xfrm>
            <a:off x="311410" y="2844225"/>
            <a:ext cx="6273345" cy="1754326"/>
          </a:xfrm>
          <a:prstGeom prst="rect">
            <a:avLst/>
          </a:prstGeom>
          <a:solidFill>
            <a:schemeClr val="accent2">
              <a:lumMod val="60000"/>
              <a:lumOff val="40000"/>
            </a:schemeClr>
          </a:solidFill>
          <a:ln w="19050">
            <a:noFill/>
          </a:ln>
        </p:spPr>
        <p:txBody>
          <a:bodyPr wrap="square" rtlCol="0">
            <a:spAutoFit/>
          </a:bodyPr>
          <a:lstStyle/>
          <a:p>
            <a:r>
              <a:rPr lang="en-US" dirty="0">
                <a:latin typeface="Georgia Pro" panose="02040502050405020303" pitchFamily="18" charset="0"/>
              </a:rPr>
              <a:t>In essence, </a:t>
            </a:r>
            <a:r>
              <a:rPr lang="en-US" dirty="0" err="1">
                <a:latin typeface="Georgia Pro" panose="02040502050405020303" pitchFamily="18" charset="0"/>
              </a:rPr>
              <a:t>Uhen</a:t>
            </a:r>
            <a:r>
              <a:rPr lang="en-US" dirty="0">
                <a:latin typeface="Georgia Pro" panose="02040502050405020303" pitchFamily="18" charset="0"/>
              </a:rPr>
              <a:t> argued that </a:t>
            </a:r>
            <a:r>
              <a:rPr lang="en-US" i="1" dirty="0">
                <a:latin typeface="Georgia Pro" panose="02040502050405020303" pitchFamily="18" charset="0"/>
              </a:rPr>
              <a:t>Georgiacetus</a:t>
            </a:r>
            <a:r>
              <a:rPr lang="en-US" dirty="0">
                <a:latin typeface="Georgia Pro" panose="02040502050405020303" pitchFamily="18" charset="0"/>
              </a:rPr>
              <a:t> might be the ancestor to all modern whales. </a:t>
            </a:r>
          </a:p>
          <a:p>
            <a:pPr marL="285750" indent="-285750">
              <a:buFont typeface="Arial" panose="020B0604020202020204" pitchFamily="34" charset="0"/>
              <a:buChar char="•"/>
            </a:pPr>
            <a:r>
              <a:rPr lang="en-US" i="1" dirty="0">
                <a:latin typeface="Georgia Pro" panose="02040502050405020303" pitchFamily="18" charset="0"/>
              </a:rPr>
              <a:t>Georgiacetus</a:t>
            </a:r>
            <a:r>
              <a:rPr lang="en-US" dirty="0">
                <a:latin typeface="Georgia Pro" panose="02040502050405020303" pitchFamily="18" charset="0"/>
              </a:rPr>
              <a:t> led to the basilosaurids.</a:t>
            </a:r>
          </a:p>
          <a:p>
            <a:pPr marL="285750" indent="-285750">
              <a:buFont typeface="Arial" panose="020B0604020202020204" pitchFamily="34" charset="0"/>
              <a:buChar char="•"/>
            </a:pPr>
            <a:r>
              <a:rPr lang="en-US" dirty="0">
                <a:latin typeface="Georgia Pro" panose="02040502050405020303" pitchFamily="18" charset="0"/>
              </a:rPr>
              <a:t>The basilosaurids led to the toothed whales (</a:t>
            </a:r>
            <a:r>
              <a:rPr lang="en-US" dirty="0" err="1">
                <a:latin typeface="Georgia Pro" panose="02040502050405020303" pitchFamily="18" charset="0"/>
              </a:rPr>
              <a:t>odontoceti</a:t>
            </a:r>
            <a:r>
              <a:rPr lang="en-US" dirty="0">
                <a:latin typeface="Georgia Pro" panose="02040502050405020303" pitchFamily="18" charset="0"/>
              </a:rPr>
              <a:t>) and baleen whales (</a:t>
            </a:r>
            <a:r>
              <a:rPr lang="en-US" dirty="0" err="1">
                <a:latin typeface="Georgia Pro" panose="02040502050405020303" pitchFamily="18" charset="0"/>
              </a:rPr>
              <a:t>mysticeti</a:t>
            </a:r>
            <a:r>
              <a:rPr lang="en-US" dirty="0">
                <a:latin typeface="Georgia Pro" panose="02040502050405020303" pitchFamily="18" charset="0"/>
              </a:rPr>
              <a:t>).</a:t>
            </a:r>
          </a:p>
          <a:p>
            <a:endParaRPr lang="en-US" dirty="0">
              <a:latin typeface="Georgia Pro" panose="02040502050405020303" pitchFamily="18" charset="0"/>
            </a:endParaRPr>
          </a:p>
        </p:txBody>
      </p:sp>
      <p:sp>
        <p:nvSpPr>
          <p:cNvPr id="5" name="TextBox 4">
            <a:extLst>
              <a:ext uri="{FF2B5EF4-FFF2-40B4-BE49-F238E27FC236}">
                <a16:creationId xmlns:a16="http://schemas.microsoft.com/office/drawing/2014/main" id="{2A7C2CEA-3946-432E-9E52-102D68CDB3E6}"/>
              </a:ext>
            </a:extLst>
          </p:cNvPr>
          <p:cNvSpPr txBox="1"/>
          <p:nvPr/>
        </p:nvSpPr>
        <p:spPr>
          <a:xfrm>
            <a:off x="255221" y="4913804"/>
            <a:ext cx="6329534" cy="1754326"/>
          </a:xfrm>
          <a:prstGeom prst="rect">
            <a:avLst/>
          </a:prstGeom>
          <a:solidFill>
            <a:schemeClr val="accent2">
              <a:lumMod val="60000"/>
              <a:lumOff val="40000"/>
            </a:schemeClr>
          </a:solidFill>
          <a:ln>
            <a:solidFill>
              <a:schemeClr val="tx1"/>
            </a:solidFill>
          </a:ln>
        </p:spPr>
        <p:txBody>
          <a:bodyPr wrap="square" rtlCol="0">
            <a:spAutoFit/>
          </a:bodyPr>
          <a:lstStyle/>
          <a:p>
            <a:r>
              <a:rPr lang="en-US" dirty="0">
                <a:latin typeface="Georgia" panose="02040502050405020303" pitchFamily="18" charset="0"/>
              </a:rPr>
              <a:t>On 13/Sept/2008 Mark </a:t>
            </a:r>
            <a:r>
              <a:rPr lang="en-US" dirty="0" err="1">
                <a:latin typeface="Georgia" panose="02040502050405020303" pitchFamily="18" charset="0"/>
              </a:rPr>
              <a:t>Uhen</a:t>
            </a:r>
            <a:r>
              <a:rPr lang="en-US" dirty="0">
                <a:latin typeface="Georgia" panose="02040502050405020303" pitchFamily="18" charset="0"/>
              </a:rPr>
              <a:t> was interviewed by </a:t>
            </a:r>
          </a:p>
          <a:p>
            <a:r>
              <a:rPr lang="en-US" dirty="0">
                <a:latin typeface="Georgia" panose="02040502050405020303" pitchFamily="18" charset="0"/>
              </a:rPr>
              <a:t>National Public Radio’s, All Things Considered; </a:t>
            </a:r>
          </a:p>
          <a:p>
            <a:r>
              <a:rPr lang="en-US" i="1" dirty="0">
                <a:latin typeface="Georgia" panose="02040502050405020303" pitchFamily="18" charset="0"/>
              </a:rPr>
              <a:t>Legs Propelled Whale Ancestor</a:t>
            </a:r>
          </a:p>
          <a:p>
            <a:r>
              <a:rPr lang="en-US" u="sng" dirty="0">
                <a:solidFill>
                  <a:srgbClr val="0563C1"/>
                </a:solidFill>
                <a:latin typeface="Georgia" panose="02040502050405020303" pitchFamily="18" charset="0"/>
                <a:ea typeface="Times New Roman" panose="02020603050405020304" pitchFamily="18" charset="0"/>
                <a:hlinkClick r:id="rId4"/>
              </a:rPr>
              <a:t>https://www.npr.org/templates/story/story.php?storyId=94596835</a:t>
            </a:r>
            <a:endParaRPr lang="en-US" dirty="0">
              <a:latin typeface="Times New Roman" panose="02020603050405020304" pitchFamily="18" charset="0"/>
              <a:ea typeface="Times New Roman" panose="02020603050405020304" pitchFamily="18" charset="0"/>
            </a:endParaRPr>
          </a:p>
          <a:p>
            <a:endParaRPr lang="en-US" i="1" dirty="0">
              <a:latin typeface="Georgia" panose="02040502050405020303" pitchFamily="18" charset="0"/>
            </a:endParaRPr>
          </a:p>
        </p:txBody>
      </p:sp>
    </p:spTree>
    <p:extLst>
      <p:ext uri="{BB962C8B-B14F-4D97-AF65-F5344CB8AC3E}">
        <p14:creationId xmlns:p14="http://schemas.microsoft.com/office/powerpoint/2010/main" val="161515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A689-3F73-4850-A6B6-800055E27AB0}"/>
              </a:ext>
            </a:extLst>
          </p:cNvPr>
          <p:cNvSpPr>
            <a:spLocks noGrp="1"/>
          </p:cNvSpPr>
          <p:nvPr>
            <p:ph type="title"/>
          </p:nvPr>
        </p:nvSpPr>
        <p:spPr>
          <a:xfrm>
            <a:off x="149286" y="195066"/>
            <a:ext cx="5286780" cy="1770002"/>
          </a:xfrm>
          <a:solidFill>
            <a:schemeClr val="accent2"/>
          </a:solidFill>
        </p:spPr>
        <p:txBody>
          <a:bodyPr>
            <a:noAutofit/>
          </a:bodyPr>
          <a:lstStyle/>
          <a:p>
            <a:pPr algn="r"/>
            <a:r>
              <a:rPr lang="en-US" sz="3600" b="1" dirty="0">
                <a:latin typeface="Georgia Pro" panose="02040502050405020303" pitchFamily="18" charset="0"/>
              </a:rPr>
              <a:t>Others Have Interpreted </a:t>
            </a:r>
            <a:br>
              <a:rPr lang="en-US" sz="3600" b="1" dirty="0">
                <a:latin typeface="Georgia Pro" panose="02040502050405020303" pitchFamily="18" charset="0"/>
              </a:rPr>
            </a:br>
            <a:r>
              <a:rPr lang="en-US" sz="3600" b="1" dirty="0">
                <a:latin typeface="Georgia Pro" panose="02040502050405020303" pitchFamily="18" charset="0"/>
              </a:rPr>
              <a:t>the Data Differently</a:t>
            </a:r>
          </a:p>
        </p:txBody>
      </p:sp>
      <p:pic>
        <p:nvPicPr>
          <p:cNvPr id="4" name="Picture 3">
            <a:extLst>
              <a:ext uri="{FF2B5EF4-FFF2-40B4-BE49-F238E27FC236}">
                <a16:creationId xmlns:a16="http://schemas.microsoft.com/office/drawing/2014/main" id="{47B36D63-F974-427D-ACAE-46817369B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86" y="2302304"/>
            <a:ext cx="8301987" cy="4238567"/>
          </a:xfrm>
          <a:prstGeom prst="rect">
            <a:avLst/>
          </a:prstGeom>
        </p:spPr>
      </p:pic>
      <p:sp>
        <p:nvSpPr>
          <p:cNvPr id="5" name="TextBox 4">
            <a:extLst>
              <a:ext uri="{FF2B5EF4-FFF2-40B4-BE49-F238E27FC236}">
                <a16:creationId xmlns:a16="http://schemas.microsoft.com/office/drawing/2014/main" id="{0CD307C2-6748-49D6-B410-070364958FC2}"/>
              </a:ext>
            </a:extLst>
          </p:cNvPr>
          <p:cNvSpPr txBox="1"/>
          <p:nvPr/>
        </p:nvSpPr>
        <p:spPr>
          <a:xfrm>
            <a:off x="8645236" y="2090129"/>
            <a:ext cx="3397478" cy="4524315"/>
          </a:xfrm>
          <a:prstGeom prst="rect">
            <a:avLst/>
          </a:prstGeom>
          <a:solidFill>
            <a:schemeClr val="accent2">
              <a:lumMod val="60000"/>
              <a:lumOff val="40000"/>
            </a:schemeClr>
          </a:solidFill>
        </p:spPr>
        <p:txBody>
          <a:bodyPr wrap="square" rtlCol="0">
            <a:spAutoFit/>
          </a:bodyPr>
          <a:lstStyle/>
          <a:p>
            <a:endParaRPr lang="en-US" sz="800" b="1" dirty="0">
              <a:solidFill>
                <a:srgbClr val="000000"/>
              </a:solidFill>
              <a:latin typeface="Georgia Pro" panose="02040502050405020303" pitchFamily="18" charset="0"/>
            </a:endParaRPr>
          </a:p>
          <a:p>
            <a:r>
              <a:rPr lang="en-US" sz="1600" b="1" dirty="0">
                <a:solidFill>
                  <a:srgbClr val="000000"/>
                </a:solidFill>
                <a:latin typeface="Georgia Pro" panose="02040502050405020303" pitchFamily="18" charset="0"/>
              </a:rPr>
              <a:t>Geisler writes</a:t>
            </a:r>
          </a:p>
          <a:p>
            <a:r>
              <a:rPr lang="en-US" sz="1600" b="1" dirty="0">
                <a:solidFill>
                  <a:srgbClr val="000000"/>
                </a:solidFill>
                <a:latin typeface="Georgia Pro" panose="02040502050405020303" pitchFamily="18" charset="0"/>
              </a:rPr>
              <a:t>“Locomotion:</a:t>
            </a:r>
            <a:r>
              <a:rPr lang="en-US" sz="1600" dirty="0">
                <a:solidFill>
                  <a:srgbClr val="000000"/>
                </a:solidFill>
                <a:latin typeface="Georgia Pro" panose="02040502050405020303" pitchFamily="18" charset="0"/>
              </a:rPr>
              <a:t> Unfortunately, very little of the tail of </a:t>
            </a:r>
            <a:r>
              <a:rPr lang="en-US" sz="1600" i="1" dirty="0">
                <a:solidFill>
                  <a:srgbClr val="000000"/>
                </a:solidFill>
                <a:latin typeface="Georgia Pro" panose="02040502050405020303" pitchFamily="18" charset="0"/>
              </a:rPr>
              <a:t>Georgiacetus </a:t>
            </a:r>
            <a:r>
              <a:rPr lang="en-US" sz="1600" dirty="0">
                <a:solidFill>
                  <a:srgbClr val="000000"/>
                </a:solidFill>
                <a:latin typeface="Georgia Pro" panose="02040502050405020303" pitchFamily="18" charset="0"/>
              </a:rPr>
              <a:t>is known, which makes it very difficult to interpret how well this cetacean could swim. </a:t>
            </a:r>
          </a:p>
          <a:p>
            <a:endParaRPr lang="en-US" sz="800" dirty="0">
              <a:solidFill>
                <a:srgbClr val="000000"/>
              </a:solidFill>
              <a:latin typeface="Georgia Pro" panose="02040502050405020303" pitchFamily="18" charset="0"/>
            </a:endParaRPr>
          </a:p>
          <a:p>
            <a:r>
              <a:rPr lang="en-US" sz="1600" dirty="0">
                <a:solidFill>
                  <a:srgbClr val="000000"/>
                </a:solidFill>
                <a:latin typeface="Georgia Pro" panose="02040502050405020303" pitchFamily="18" charset="0"/>
              </a:rPr>
              <a:t>Recently, </a:t>
            </a:r>
            <a:r>
              <a:rPr lang="en-US" sz="1600" dirty="0" err="1">
                <a:solidFill>
                  <a:srgbClr val="000000"/>
                </a:solidFill>
                <a:latin typeface="Georgia Pro" panose="02040502050405020303" pitchFamily="18" charset="0"/>
              </a:rPr>
              <a:t>Uhen</a:t>
            </a:r>
            <a:r>
              <a:rPr lang="en-US" sz="1600" dirty="0">
                <a:solidFill>
                  <a:srgbClr val="000000"/>
                </a:solidFill>
                <a:latin typeface="Georgia Pro" panose="02040502050405020303" pitchFamily="18" charset="0"/>
              </a:rPr>
              <a:t> (2008) has suggested that </a:t>
            </a:r>
            <a:r>
              <a:rPr lang="en-US" sz="1600" i="1" dirty="0">
                <a:solidFill>
                  <a:srgbClr val="000000"/>
                </a:solidFill>
                <a:latin typeface="Georgia Pro" panose="02040502050405020303" pitchFamily="18" charset="0"/>
              </a:rPr>
              <a:t>Georgiacetus </a:t>
            </a:r>
            <a:r>
              <a:rPr lang="en-US" sz="1600" dirty="0">
                <a:solidFill>
                  <a:srgbClr val="000000"/>
                </a:solidFill>
                <a:latin typeface="Georgia Pro" panose="02040502050405020303" pitchFamily="18" charset="0"/>
              </a:rPr>
              <a:t>lacked tail flukes, based on a partially preserved caudal vertebra of a protocetid from Georgia. </a:t>
            </a:r>
          </a:p>
          <a:p>
            <a:endParaRPr lang="en-US" sz="1600" dirty="0">
              <a:solidFill>
                <a:srgbClr val="000000"/>
              </a:solidFill>
              <a:latin typeface="Georgia Pro" panose="02040502050405020303" pitchFamily="18" charset="0"/>
            </a:endParaRPr>
          </a:p>
          <a:p>
            <a:r>
              <a:rPr lang="en-US" sz="1600" dirty="0">
                <a:solidFill>
                  <a:srgbClr val="000000"/>
                </a:solidFill>
                <a:latin typeface="Georgia Pro" panose="02040502050405020303" pitchFamily="18" charset="0"/>
              </a:rPr>
              <a:t>However, it is uncertain whether this specimen can be referred to </a:t>
            </a:r>
            <a:r>
              <a:rPr lang="en-US" sz="1600" i="1" dirty="0">
                <a:solidFill>
                  <a:srgbClr val="000000"/>
                </a:solidFill>
                <a:latin typeface="Georgia Pro" panose="02040502050405020303" pitchFamily="18" charset="0"/>
              </a:rPr>
              <a:t>Georgiacetus </a:t>
            </a:r>
            <a:r>
              <a:rPr lang="en-US" sz="1600" dirty="0">
                <a:solidFill>
                  <a:srgbClr val="000000"/>
                </a:solidFill>
                <a:latin typeface="Georgia Pro" panose="02040502050405020303" pitchFamily="18" charset="0"/>
              </a:rPr>
              <a:t>and whether it was actually situated in the fluke-bearing portion of the tail. </a:t>
            </a:r>
          </a:p>
        </p:txBody>
      </p:sp>
      <p:pic>
        <p:nvPicPr>
          <p:cNvPr id="7" name="Picture 6">
            <a:extLst>
              <a:ext uri="{FF2B5EF4-FFF2-40B4-BE49-F238E27FC236}">
                <a16:creationId xmlns:a16="http://schemas.microsoft.com/office/drawing/2014/main" id="{565FC4BA-F20B-4C2D-A6D1-B22D85607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7" y="317129"/>
            <a:ext cx="765951" cy="860619"/>
          </a:xfrm>
          <a:prstGeom prst="rect">
            <a:avLst/>
          </a:prstGeom>
          <a:ln w="19050">
            <a:solidFill>
              <a:schemeClr val="tx1"/>
            </a:solidFill>
          </a:ln>
        </p:spPr>
      </p:pic>
      <p:sp>
        <p:nvSpPr>
          <p:cNvPr id="6" name="Rectangle 5">
            <a:extLst>
              <a:ext uri="{FF2B5EF4-FFF2-40B4-BE49-F238E27FC236}">
                <a16:creationId xmlns:a16="http://schemas.microsoft.com/office/drawing/2014/main" id="{51D91FCB-A8F8-41BE-9C8E-D75BF55C82E3}"/>
              </a:ext>
            </a:extLst>
          </p:cNvPr>
          <p:cNvSpPr/>
          <p:nvPr/>
        </p:nvSpPr>
        <p:spPr>
          <a:xfrm>
            <a:off x="5670038" y="195066"/>
            <a:ext cx="6372676" cy="1815882"/>
          </a:xfrm>
          <a:prstGeom prst="rect">
            <a:avLst/>
          </a:prstGeom>
          <a:solidFill>
            <a:schemeClr val="accent2">
              <a:lumMod val="60000"/>
              <a:lumOff val="40000"/>
            </a:schemeClr>
          </a:solidFill>
        </p:spPr>
        <p:txBody>
          <a:bodyPr wrap="square">
            <a:spAutoFit/>
          </a:bodyPr>
          <a:lstStyle/>
          <a:p>
            <a:pPr lvl="0"/>
            <a:r>
              <a:rPr lang="en-US" sz="1600" b="1" dirty="0">
                <a:solidFill>
                  <a:srgbClr val="000000"/>
                </a:solidFill>
                <a:latin typeface="Georgia Pro" panose="02040502050405020303" pitchFamily="18" charset="0"/>
              </a:rPr>
              <a:t>Dr</a:t>
            </a:r>
            <a:r>
              <a:rPr lang="en-US" sz="1600" dirty="0">
                <a:solidFill>
                  <a:srgbClr val="000000"/>
                </a:solidFill>
                <a:latin typeface="Georgia Pro" panose="02040502050405020303" pitchFamily="18" charset="0"/>
              </a:rPr>
              <a:t>. </a:t>
            </a:r>
            <a:r>
              <a:rPr lang="en-US" sz="1600" b="1" dirty="0">
                <a:solidFill>
                  <a:srgbClr val="000000"/>
                </a:solidFill>
                <a:latin typeface="Georgia Pro" panose="02040502050405020303" pitchFamily="18" charset="0"/>
              </a:rPr>
              <a:t>Jonathan</a:t>
            </a:r>
            <a:r>
              <a:rPr lang="en-US" sz="1600" dirty="0">
                <a:solidFill>
                  <a:srgbClr val="000000"/>
                </a:solidFill>
                <a:latin typeface="Georgia Pro" panose="02040502050405020303" pitchFamily="18" charset="0"/>
              </a:rPr>
              <a:t> </a:t>
            </a:r>
            <a:r>
              <a:rPr lang="en-US" sz="1600" b="1" dirty="0">
                <a:solidFill>
                  <a:srgbClr val="000000"/>
                </a:solidFill>
                <a:latin typeface="Georgia Pro" panose="02040502050405020303" pitchFamily="18" charset="0"/>
              </a:rPr>
              <a:t>Geisler</a:t>
            </a:r>
            <a:r>
              <a:rPr lang="en-US" sz="1600" dirty="0">
                <a:solidFill>
                  <a:srgbClr val="000000"/>
                </a:solidFill>
                <a:latin typeface="Georgia Pro" panose="02040502050405020303" pitchFamily="18" charset="0"/>
              </a:rPr>
              <a:t> </a:t>
            </a:r>
          </a:p>
          <a:p>
            <a:pPr lvl="0"/>
            <a:r>
              <a:rPr lang="en-US" sz="1600" dirty="0">
                <a:solidFill>
                  <a:srgbClr val="000000"/>
                </a:solidFill>
                <a:latin typeface="Georgia Pro" panose="02040502050405020303" pitchFamily="18" charset="0"/>
              </a:rPr>
              <a:t>is another respected researcher into whale’s natural history, he can be found at Department of Anatomy, College of Osteopathic Medicine, School of Arts &amp; Sciences, New York Institute of Technology. NYIT maintains a webpage; Evolution of Whales and Dolphins.</a:t>
            </a:r>
          </a:p>
          <a:p>
            <a:pPr lvl="0"/>
            <a:r>
              <a:rPr lang="en-US" sz="1600" u="sng" dirty="0">
                <a:solidFill>
                  <a:srgbClr val="0563C1"/>
                </a:solidFill>
                <a:latin typeface="Georgia" panose="02040502050405020303" pitchFamily="18" charset="0"/>
                <a:ea typeface="Calibri" panose="020F0502020204030204" pitchFamily="34" charset="0"/>
                <a:cs typeface="Times New Roman" panose="02020603050405020304" pitchFamily="18" charset="0"/>
                <a:hlinkClick r:id="rId4"/>
              </a:rPr>
              <a:t>https://www.nyit.edu/medicine/evolution_of_dolphins_whales</a:t>
            </a:r>
            <a:endParaRPr lang="en-US" sz="1600" dirty="0">
              <a:solidFill>
                <a:srgbClr val="000000"/>
              </a:solidFill>
              <a:latin typeface="Georgia Pro" panose="02040502050405020303" pitchFamily="18" charset="0"/>
            </a:endParaRPr>
          </a:p>
        </p:txBody>
      </p:sp>
    </p:spTree>
    <p:extLst>
      <p:ext uri="{BB962C8B-B14F-4D97-AF65-F5344CB8AC3E}">
        <p14:creationId xmlns:p14="http://schemas.microsoft.com/office/powerpoint/2010/main" val="1719223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E6DE-7D6B-4F2D-B1C4-F332F91D0DA3}"/>
              </a:ext>
            </a:extLst>
          </p:cNvPr>
          <p:cNvSpPr>
            <a:spLocks noGrp="1"/>
          </p:cNvSpPr>
          <p:nvPr>
            <p:ph type="title"/>
          </p:nvPr>
        </p:nvSpPr>
        <p:spPr>
          <a:xfrm>
            <a:off x="250557" y="155280"/>
            <a:ext cx="11784423" cy="971556"/>
          </a:xfrm>
          <a:solidFill>
            <a:schemeClr val="accent2"/>
          </a:solidFill>
        </p:spPr>
        <p:txBody>
          <a:bodyPr>
            <a:normAutofit fontScale="90000"/>
          </a:bodyPr>
          <a:lstStyle/>
          <a:p>
            <a:r>
              <a:rPr lang="en-US" sz="3600" dirty="0">
                <a:latin typeface="Georgia Pro" panose="02040502050405020303" pitchFamily="18" charset="0"/>
              </a:rPr>
              <a:t>Of course, a new fossil could upset</a:t>
            </a:r>
            <a:br>
              <a:rPr lang="en-US" sz="3600" dirty="0">
                <a:latin typeface="Georgia Pro" panose="02040502050405020303" pitchFamily="18" charset="0"/>
              </a:rPr>
            </a:br>
            <a:r>
              <a:rPr lang="en-US" sz="3600" dirty="0">
                <a:latin typeface="Georgia Pro" panose="02040502050405020303" pitchFamily="18" charset="0"/>
              </a:rPr>
              <a:t> all of these beautiful theories…. </a:t>
            </a:r>
          </a:p>
        </p:txBody>
      </p:sp>
      <p:sp>
        <p:nvSpPr>
          <p:cNvPr id="5" name="Rectangle 4">
            <a:extLst>
              <a:ext uri="{FF2B5EF4-FFF2-40B4-BE49-F238E27FC236}">
                <a16:creationId xmlns:a16="http://schemas.microsoft.com/office/drawing/2014/main" id="{97729E3D-E3DD-4F2B-93F9-756D1D4335DA}"/>
              </a:ext>
            </a:extLst>
          </p:cNvPr>
          <p:cNvSpPr/>
          <p:nvPr/>
        </p:nvSpPr>
        <p:spPr>
          <a:xfrm>
            <a:off x="4094356" y="1573019"/>
            <a:ext cx="7259444" cy="369332"/>
          </a:xfrm>
          <a:prstGeom prst="rect">
            <a:avLst/>
          </a:prstGeom>
        </p:spPr>
        <p:txBody>
          <a:bodyPr wrap="square">
            <a:spAutoFit/>
          </a:bodyPr>
          <a:lstStyle/>
          <a:p>
            <a:pPr fontAlgn="base"/>
            <a:endParaRPr lang="en-US" b="0" i="0" u="none" strike="noStrike" dirty="0">
              <a:solidFill>
                <a:srgbClr val="333333"/>
              </a:solidFill>
              <a:effectLst/>
              <a:latin typeface="Georgia" panose="02040502050405020303" pitchFamily="18" charset="0"/>
            </a:endParaRPr>
          </a:p>
        </p:txBody>
      </p:sp>
      <p:pic>
        <p:nvPicPr>
          <p:cNvPr id="6" name="Picture 5" descr="A person sitting at a table&#10;&#10;Description generated with high confidence">
            <a:extLst>
              <a:ext uri="{FF2B5EF4-FFF2-40B4-BE49-F238E27FC236}">
                <a16:creationId xmlns:a16="http://schemas.microsoft.com/office/drawing/2014/main" id="{981C180D-0861-42D9-B84D-495047026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045" y="1283288"/>
            <a:ext cx="7600553" cy="4277118"/>
          </a:xfrm>
          <a:prstGeom prst="rect">
            <a:avLst/>
          </a:prstGeom>
        </p:spPr>
      </p:pic>
      <p:sp>
        <p:nvSpPr>
          <p:cNvPr id="3" name="Rectangle 2">
            <a:extLst>
              <a:ext uri="{FF2B5EF4-FFF2-40B4-BE49-F238E27FC236}">
                <a16:creationId xmlns:a16="http://schemas.microsoft.com/office/drawing/2014/main" id="{B7DEA54A-4C63-4CF4-8B53-F133D800A8AD}"/>
              </a:ext>
            </a:extLst>
          </p:cNvPr>
          <p:cNvSpPr/>
          <p:nvPr/>
        </p:nvSpPr>
        <p:spPr>
          <a:xfrm>
            <a:off x="250557" y="1283288"/>
            <a:ext cx="3476671" cy="4339650"/>
          </a:xfrm>
          <a:prstGeom prst="rect">
            <a:avLst/>
          </a:prstGeom>
          <a:solidFill>
            <a:schemeClr val="accent2">
              <a:lumMod val="60000"/>
              <a:lumOff val="40000"/>
            </a:schemeClr>
          </a:solidFill>
        </p:spPr>
        <p:txBody>
          <a:bodyPr wrap="square">
            <a:spAutoFit/>
          </a:bodyPr>
          <a:lstStyle/>
          <a:p>
            <a:r>
              <a:rPr lang="en-US" dirty="0">
                <a:solidFill>
                  <a:srgbClr val="000000"/>
                </a:solidFill>
                <a:latin typeface="Georgia Pro" panose="02040502050405020303" pitchFamily="18" charset="0"/>
              </a:rPr>
              <a:t>On 12/October/2011 the following headline in Argentina’s </a:t>
            </a:r>
            <a:r>
              <a:rPr lang="en-US" dirty="0" err="1">
                <a:solidFill>
                  <a:srgbClr val="000000"/>
                </a:solidFill>
                <a:latin typeface="Georgia Pro" panose="02040502050405020303" pitchFamily="18" charset="0"/>
              </a:rPr>
              <a:t>MercoPress</a:t>
            </a:r>
            <a:r>
              <a:rPr lang="en-US" dirty="0">
                <a:solidFill>
                  <a:srgbClr val="000000"/>
                </a:solidFill>
                <a:latin typeface="Georgia Pro" panose="02040502050405020303" pitchFamily="18" charset="0"/>
              </a:rPr>
              <a:t> caused a stir in the vertebrate paleontology communities;</a:t>
            </a:r>
          </a:p>
          <a:p>
            <a:endParaRPr lang="en-US" dirty="0">
              <a:solidFill>
                <a:srgbClr val="000000"/>
              </a:solidFill>
              <a:latin typeface="Georgia Pro" panose="02040502050405020303" pitchFamily="18" charset="0"/>
            </a:endParaRPr>
          </a:p>
          <a:p>
            <a:r>
              <a:rPr lang="en-US" i="1" dirty="0">
                <a:solidFill>
                  <a:srgbClr val="000000"/>
                </a:solidFill>
                <a:latin typeface="Georgia Pro" panose="02040502050405020303" pitchFamily="18" charset="0"/>
              </a:rPr>
              <a:t>“Argentine-Swedish team discovers 49 million-years fossil of fully aquatic whale in Antarctica”</a:t>
            </a:r>
          </a:p>
          <a:p>
            <a:endParaRPr lang="en-US" sz="1600" dirty="0">
              <a:latin typeface="Georgia Pro" panose="02040502050405020303" pitchFamily="18" charset="0"/>
            </a:endParaRPr>
          </a:p>
          <a:p>
            <a:r>
              <a:rPr lang="en-US" sz="1600" dirty="0">
                <a:latin typeface="Georgia Pro" panose="02040502050405020303" pitchFamily="18" charset="0"/>
              </a:rPr>
              <a:t>Link to article;</a:t>
            </a:r>
            <a:endParaRPr lang="en-US" sz="1600" dirty="0">
              <a:latin typeface="Georgia Pro" panose="02040502050405020303" pitchFamily="18" charset="0"/>
              <a:hlinkClick r:id="rId3"/>
            </a:endParaRPr>
          </a:p>
          <a:p>
            <a:r>
              <a:rPr lang="en-US" sz="1600" dirty="0">
                <a:latin typeface="Georgia Pro" panose="02040502050405020303" pitchFamily="18" charset="0"/>
                <a:hlinkClick r:id="rId3"/>
              </a:rPr>
              <a:t>http://en.mercopress.com/2011/10/12/argentine-swedish-team-discovers-49-million-years-fossil-of-fully-aquatic-whale-in-antarctica</a:t>
            </a:r>
            <a:endParaRPr lang="en-US" sz="1600" dirty="0">
              <a:latin typeface="Georgia Pro" panose="02040502050405020303" pitchFamily="18" charset="0"/>
            </a:endParaRPr>
          </a:p>
        </p:txBody>
      </p:sp>
      <p:pic>
        <p:nvPicPr>
          <p:cNvPr id="8" name="Picture 7">
            <a:extLst>
              <a:ext uri="{FF2B5EF4-FFF2-40B4-BE49-F238E27FC236}">
                <a16:creationId xmlns:a16="http://schemas.microsoft.com/office/drawing/2014/main" id="{9C668BE8-BD64-41CE-9DFF-40223E978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3522" y="247643"/>
            <a:ext cx="700278" cy="786829"/>
          </a:xfrm>
          <a:prstGeom prst="rect">
            <a:avLst/>
          </a:prstGeom>
          <a:solidFill>
            <a:schemeClr val="accent2"/>
          </a:solidFill>
          <a:ln w="19050">
            <a:solidFill>
              <a:schemeClr val="tx1"/>
            </a:solidFill>
          </a:ln>
        </p:spPr>
      </p:pic>
      <p:sp>
        <p:nvSpPr>
          <p:cNvPr id="9" name="Rectangle 8">
            <a:extLst>
              <a:ext uri="{FF2B5EF4-FFF2-40B4-BE49-F238E27FC236}">
                <a16:creationId xmlns:a16="http://schemas.microsoft.com/office/drawing/2014/main" id="{7E9F1ED2-66B5-4D1A-882D-B53034E2628C}"/>
              </a:ext>
            </a:extLst>
          </p:cNvPr>
          <p:cNvSpPr/>
          <p:nvPr/>
        </p:nvSpPr>
        <p:spPr>
          <a:xfrm>
            <a:off x="292938" y="5779390"/>
            <a:ext cx="11699660" cy="923330"/>
          </a:xfrm>
          <a:prstGeom prst="rect">
            <a:avLst/>
          </a:prstGeom>
          <a:solidFill>
            <a:schemeClr val="accent2">
              <a:lumMod val="60000"/>
              <a:lumOff val="40000"/>
            </a:schemeClr>
          </a:solidFill>
          <a:ln>
            <a:noFill/>
          </a:ln>
        </p:spPr>
        <p:txBody>
          <a:bodyPr wrap="square">
            <a:spAutoFit/>
          </a:bodyPr>
          <a:lstStyle/>
          <a:p>
            <a:pPr fontAlgn="base"/>
            <a:r>
              <a:rPr lang="en-US" dirty="0">
                <a:solidFill>
                  <a:srgbClr val="000000"/>
                </a:solidFill>
                <a:latin typeface="Georgia Pro" panose="02040502050405020303" pitchFamily="18" charset="0"/>
              </a:rPr>
              <a:t>To quote a passage of the article</a:t>
            </a:r>
          </a:p>
          <a:p>
            <a:pPr fontAlgn="base"/>
            <a:r>
              <a:rPr lang="en-US" dirty="0">
                <a:solidFill>
                  <a:srgbClr val="000000"/>
                </a:solidFill>
                <a:latin typeface="Georgia Pro" panose="02040502050405020303" pitchFamily="18" charset="0"/>
              </a:rPr>
              <a:t>“…Those earlier proto-whales were amphibians, able to live on land as well as sea. This jawbone, in contrast, belongs to the </a:t>
            </a:r>
            <a:r>
              <a:rPr lang="en-US" dirty="0" err="1">
                <a:solidFill>
                  <a:srgbClr val="000000"/>
                </a:solidFill>
                <a:latin typeface="Georgia Pro" panose="02040502050405020303" pitchFamily="18" charset="0"/>
              </a:rPr>
              <a:t>Basilosauridae</a:t>
            </a:r>
            <a:r>
              <a:rPr lang="en-US" dirty="0">
                <a:solidFill>
                  <a:srgbClr val="000000"/>
                </a:solidFill>
                <a:latin typeface="Georgia Pro" panose="02040502050405020303" pitchFamily="18" charset="0"/>
              </a:rPr>
              <a:t> group of fully aquatic whales…”</a:t>
            </a:r>
          </a:p>
        </p:txBody>
      </p:sp>
    </p:spTree>
    <p:extLst>
      <p:ext uri="{BB962C8B-B14F-4D97-AF65-F5344CB8AC3E}">
        <p14:creationId xmlns:p14="http://schemas.microsoft.com/office/powerpoint/2010/main" val="305932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1698B-7BBB-4115-9BFB-CDAE7705A47F}"/>
              </a:ext>
            </a:extLst>
          </p:cNvPr>
          <p:cNvSpPr>
            <a:spLocks noGrp="1"/>
          </p:cNvSpPr>
          <p:nvPr>
            <p:ph type="title"/>
          </p:nvPr>
        </p:nvSpPr>
        <p:spPr>
          <a:xfrm>
            <a:off x="230910" y="175736"/>
            <a:ext cx="11711708" cy="1154300"/>
          </a:xfrm>
          <a:solidFill>
            <a:schemeClr val="accent2"/>
          </a:solidFill>
        </p:spPr>
        <p:txBody>
          <a:bodyPr>
            <a:normAutofit/>
          </a:bodyPr>
          <a:lstStyle/>
          <a:p>
            <a:pPr algn="r"/>
            <a:r>
              <a:rPr lang="en-US" dirty="0">
                <a:latin typeface="Georgia Pro" panose="02040502050405020303" pitchFamily="18" charset="0"/>
              </a:rPr>
              <a:t>Basilosaurids in Antarctica </a:t>
            </a:r>
          </a:p>
        </p:txBody>
      </p:sp>
      <p:pic>
        <p:nvPicPr>
          <p:cNvPr id="6" name="Picture 5" descr="A close up of a piece of paper&#10;&#10;Description generated with high confidence">
            <a:extLst>
              <a:ext uri="{FF2B5EF4-FFF2-40B4-BE49-F238E27FC236}">
                <a16:creationId xmlns:a16="http://schemas.microsoft.com/office/drawing/2014/main" id="{46619342-D05D-4373-806A-7ACC0535D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409" y="1479131"/>
            <a:ext cx="3323192" cy="5062566"/>
          </a:xfrm>
          <a:prstGeom prst="rect">
            <a:avLst/>
          </a:prstGeom>
          <a:ln w="19050">
            <a:solidFill>
              <a:schemeClr val="tx1"/>
            </a:solidFill>
          </a:ln>
        </p:spPr>
      </p:pic>
      <p:sp>
        <p:nvSpPr>
          <p:cNvPr id="8" name="TextBox 7">
            <a:extLst>
              <a:ext uri="{FF2B5EF4-FFF2-40B4-BE49-F238E27FC236}">
                <a16:creationId xmlns:a16="http://schemas.microsoft.com/office/drawing/2014/main" id="{0A295872-7445-475C-AE06-8A96A6E31E96}"/>
              </a:ext>
            </a:extLst>
          </p:cNvPr>
          <p:cNvSpPr txBox="1"/>
          <p:nvPr/>
        </p:nvSpPr>
        <p:spPr>
          <a:xfrm>
            <a:off x="6096000" y="1548202"/>
            <a:ext cx="4507345" cy="4924425"/>
          </a:xfrm>
          <a:prstGeom prst="rect">
            <a:avLst/>
          </a:prstGeom>
          <a:solidFill>
            <a:schemeClr val="accent2">
              <a:lumMod val="60000"/>
              <a:lumOff val="40000"/>
            </a:schemeClr>
          </a:solidFill>
        </p:spPr>
        <p:txBody>
          <a:bodyPr wrap="square" rtlCol="0">
            <a:spAutoFit/>
          </a:bodyPr>
          <a:lstStyle/>
          <a:p>
            <a:r>
              <a:rPr lang="en-US" dirty="0">
                <a:latin typeface="Georgia Pro" panose="02040502050405020303" pitchFamily="18" charset="0"/>
              </a:rPr>
              <a:t>The fossils have not yet been assigned to any species nor has any new species been created.</a:t>
            </a:r>
          </a:p>
          <a:p>
            <a:endParaRPr lang="en-US" dirty="0">
              <a:latin typeface="Georgia Pro" panose="02040502050405020303" pitchFamily="18" charset="0"/>
            </a:endParaRPr>
          </a:p>
          <a:p>
            <a:r>
              <a:rPr lang="en-US" dirty="0">
                <a:latin typeface="Georgia Pro" panose="02040502050405020303" pitchFamily="18" charset="0"/>
              </a:rPr>
              <a:t>The authors do, pointedly, state that the teeth are distinct from </a:t>
            </a:r>
            <a:r>
              <a:rPr lang="en-US" i="1" dirty="0" err="1">
                <a:latin typeface="Georgia Pro" panose="02040502050405020303" pitchFamily="18" charset="0"/>
              </a:rPr>
              <a:t>Llanocetus</a:t>
            </a:r>
            <a:r>
              <a:rPr lang="en-US" dirty="0">
                <a:latin typeface="Georgia Pro" panose="02040502050405020303" pitchFamily="18" charset="0"/>
              </a:rPr>
              <a:t>. </a:t>
            </a:r>
          </a:p>
          <a:p>
            <a:endParaRPr lang="en-US" dirty="0">
              <a:latin typeface="Georgia Pro" panose="02040502050405020303" pitchFamily="18" charset="0"/>
            </a:endParaRPr>
          </a:p>
          <a:p>
            <a:endParaRPr lang="en-US" sz="800" dirty="0">
              <a:latin typeface="Georgia Pro" panose="02040502050405020303" pitchFamily="18" charset="0"/>
            </a:endParaRPr>
          </a:p>
          <a:p>
            <a:r>
              <a:rPr lang="en-US" dirty="0">
                <a:latin typeface="Georgia Pro" panose="02040502050405020303" pitchFamily="18" charset="0"/>
              </a:rPr>
              <a:t>Several fossils were recovered from several layers in the stratigraphy, most were fragmentary and had to be reassembled in the lab.</a:t>
            </a:r>
          </a:p>
          <a:p>
            <a:endParaRPr lang="en-US" dirty="0">
              <a:latin typeface="Georgia Pro" panose="02040502050405020303" pitchFamily="18" charset="0"/>
            </a:endParaRPr>
          </a:p>
          <a:p>
            <a:r>
              <a:rPr lang="en-US" dirty="0">
                <a:latin typeface="Georgia Pro" panose="02040502050405020303" pitchFamily="18" charset="0"/>
              </a:rPr>
              <a:t>Finds included mandibles, hips and teeth</a:t>
            </a:r>
          </a:p>
          <a:p>
            <a:endParaRPr lang="en-US" dirty="0">
              <a:latin typeface="Georgia Pro" panose="02040502050405020303" pitchFamily="18" charset="0"/>
            </a:endParaRPr>
          </a:p>
          <a:p>
            <a:r>
              <a:rPr lang="en-US" dirty="0">
                <a:latin typeface="Georgia Pro" panose="02040502050405020303" pitchFamily="18" charset="0"/>
              </a:rPr>
              <a:t>Age; 40 to 46 million years old, but the authors freely admit that accurately dating the sediments has been problematic.  </a:t>
            </a:r>
          </a:p>
        </p:txBody>
      </p:sp>
      <p:pic>
        <p:nvPicPr>
          <p:cNvPr id="10" name="Picture 9">
            <a:extLst>
              <a:ext uri="{FF2B5EF4-FFF2-40B4-BE49-F238E27FC236}">
                <a16:creationId xmlns:a16="http://schemas.microsoft.com/office/drawing/2014/main" id="{991C9FDD-3923-4AC5-9C9C-81DA4FE45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6" y="95711"/>
            <a:ext cx="1228436" cy="1380265"/>
          </a:xfrm>
          <a:prstGeom prst="rect">
            <a:avLst/>
          </a:prstGeom>
          <a:ln w="19050">
            <a:solidFill>
              <a:schemeClr val="tx1"/>
            </a:solidFill>
          </a:ln>
        </p:spPr>
      </p:pic>
    </p:spTree>
    <p:extLst>
      <p:ext uri="{BB962C8B-B14F-4D97-AF65-F5344CB8AC3E}">
        <p14:creationId xmlns:p14="http://schemas.microsoft.com/office/powerpoint/2010/main" val="94311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3727-E577-436F-9341-B5DCA344A3E8}"/>
              </a:ext>
            </a:extLst>
          </p:cNvPr>
          <p:cNvSpPr>
            <a:spLocks noGrp="1"/>
          </p:cNvSpPr>
          <p:nvPr>
            <p:ph type="title"/>
          </p:nvPr>
        </p:nvSpPr>
        <p:spPr>
          <a:xfrm>
            <a:off x="184727" y="247680"/>
            <a:ext cx="11748654" cy="884834"/>
          </a:xfrm>
          <a:solidFill>
            <a:schemeClr val="accent2"/>
          </a:solidFill>
        </p:spPr>
        <p:txBody>
          <a:bodyPr>
            <a:normAutofit/>
          </a:bodyPr>
          <a:lstStyle/>
          <a:p>
            <a:pPr algn="r"/>
            <a:r>
              <a:rPr lang="en-US" sz="2800" dirty="0">
                <a:latin typeface="Georgia" panose="02040502050405020303" pitchFamily="18" charset="0"/>
              </a:rPr>
              <a:t>So… Did Our Georgia Whale Lead to All Modern Whales?</a:t>
            </a:r>
            <a:endParaRPr lang="en-US" sz="2800" dirty="0">
              <a:latin typeface="Georgia Pro" panose="02040502050405020303" pitchFamily="18" charset="0"/>
            </a:endParaRPr>
          </a:p>
        </p:txBody>
      </p:sp>
      <p:sp>
        <p:nvSpPr>
          <p:cNvPr id="6" name="TextBox 5">
            <a:extLst>
              <a:ext uri="{FF2B5EF4-FFF2-40B4-BE49-F238E27FC236}">
                <a16:creationId xmlns:a16="http://schemas.microsoft.com/office/drawing/2014/main" id="{28097DB2-034D-4272-A5DA-FC1C1B992F13}"/>
              </a:ext>
            </a:extLst>
          </p:cNvPr>
          <p:cNvSpPr txBox="1"/>
          <p:nvPr/>
        </p:nvSpPr>
        <p:spPr>
          <a:xfrm>
            <a:off x="221672" y="1417440"/>
            <a:ext cx="7490692" cy="2862322"/>
          </a:xfrm>
          <a:prstGeom prst="rect">
            <a:avLst/>
          </a:prstGeom>
          <a:solidFill>
            <a:schemeClr val="accent2">
              <a:lumMod val="60000"/>
              <a:lumOff val="40000"/>
            </a:schemeClr>
          </a:solidFill>
        </p:spPr>
        <p:txBody>
          <a:bodyPr wrap="square" rtlCol="0">
            <a:spAutoFit/>
          </a:bodyPr>
          <a:lstStyle/>
          <a:p>
            <a:pPr algn="ctr"/>
            <a:endParaRPr lang="en-US" dirty="0">
              <a:latin typeface="Georgia" panose="02040502050405020303" pitchFamily="18" charset="0"/>
            </a:endParaRPr>
          </a:p>
          <a:p>
            <a:pPr algn="ctr"/>
            <a:r>
              <a:rPr lang="en-US" dirty="0">
                <a:latin typeface="Georgia" panose="02040502050405020303" pitchFamily="18" charset="0"/>
              </a:rPr>
              <a:t>Probably not.</a:t>
            </a:r>
          </a:p>
          <a:p>
            <a:pPr algn="ctr"/>
            <a:r>
              <a:rPr lang="en-US" dirty="0">
                <a:latin typeface="Georgia" panose="02040502050405020303" pitchFamily="18" charset="0"/>
              </a:rPr>
              <a:t>If the Antarctic basilosaurid finds are confirmed at 42 million years or more, they’ll be older than </a:t>
            </a:r>
            <a:r>
              <a:rPr lang="en-US" i="1" dirty="0">
                <a:latin typeface="Georgia" panose="02040502050405020303" pitchFamily="18" charset="0"/>
              </a:rPr>
              <a:t>Georgiacetus</a:t>
            </a:r>
            <a:r>
              <a:rPr lang="en-US" dirty="0">
                <a:latin typeface="Georgia" panose="02040502050405020303" pitchFamily="18" charset="0"/>
              </a:rPr>
              <a:t>. </a:t>
            </a:r>
          </a:p>
          <a:p>
            <a:pPr algn="ctr"/>
            <a:r>
              <a:rPr lang="en-US" dirty="0">
                <a:latin typeface="Georgia" panose="02040502050405020303" pitchFamily="18" charset="0"/>
              </a:rPr>
              <a:t>*</a:t>
            </a:r>
          </a:p>
          <a:p>
            <a:pPr algn="ctr"/>
            <a:r>
              <a:rPr lang="en-US" dirty="0">
                <a:latin typeface="Georgia" panose="02040502050405020303" pitchFamily="18" charset="0"/>
              </a:rPr>
              <a:t>Additionally; </a:t>
            </a:r>
          </a:p>
          <a:p>
            <a:pPr algn="ctr"/>
            <a:r>
              <a:rPr lang="en-US" i="1" dirty="0" err="1">
                <a:latin typeface="Georgia" panose="02040502050405020303" pitchFamily="18" charset="0"/>
              </a:rPr>
              <a:t>Basilotritus</a:t>
            </a:r>
            <a:r>
              <a:rPr lang="en-US" i="1" dirty="0">
                <a:latin typeface="Georgia" panose="02040502050405020303" pitchFamily="18" charset="0"/>
              </a:rPr>
              <a:t> </a:t>
            </a:r>
            <a:r>
              <a:rPr lang="en-US" i="1" dirty="0" err="1">
                <a:latin typeface="Georgia" panose="02040502050405020303" pitchFamily="18" charset="0"/>
              </a:rPr>
              <a:t>uheni</a:t>
            </a:r>
            <a:r>
              <a:rPr lang="en-US" i="1" dirty="0">
                <a:latin typeface="Georgia" panose="02040502050405020303" pitchFamily="18" charset="0"/>
              </a:rPr>
              <a:t> </a:t>
            </a:r>
            <a:r>
              <a:rPr lang="en-US" dirty="0">
                <a:latin typeface="Georgia" panose="02040502050405020303" pitchFamily="18" charset="0"/>
              </a:rPr>
              <a:t>has been reported from Ukraine in sediments the same age as </a:t>
            </a:r>
            <a:r>
              <a:rPr lang="en-US" i="1" dirty="0">
                <a:latin typeface="Georgia" panose="02040502050405020303" pitchFamily="18" charset="0"/>
              </a:rPr>
              <a:t>Georgiacetus</a:t>
            </a:r>
            <a:r>
              <a:rPr lang="en-US" dirty="0">
                <a:latin typeface="Georgia" panose="02040502050405020303" pitchFamily="18" charset="0"/>
              </a:rPr>
              <a:t>, </a:t>
            </a:r>
            <a:r>
              <a:rPr lang="en-US" i="1" dirty="0" err="1">
                <a:latin typeface="Georgia" panose="02040502050405020303" pitchFamily="18" charset="0"/>
              </a:rPr>
              <a:t>Basilotritus</a:t>
            </a:r>
            <a:r>
              <a:rPr lang="en-US" i="1" dirty="0">
                <a:latin typeface="Georgia" panose="02040502050405020303" pitchFamily="18" charset="0"/>
              </a:rPr>
              <a:t> </a:t>
            </a:r>
            <a:r>
              <a:rPr lang="en-US" i="1" dirty="0" err="1">
                <a:latin typeface="Georgia" panose="02040502050405020303" pitchFamily="18" charset="0"/>
              </a:rPr>
              <a:t>uheni</a:t>
            </a:r>
            <a:r>
              <a:rPr lang="en-US" i="1" dirty="0">
                <a:latin typeface="Georgia" panose="02040502050405020303" pitchFamily="18" charset="0"/>
              </a:rPr>
              <a:t> </a:t>
            </a:r>
            <a:r>
              <a:rPr lang="en-US" dirty="0">
                <a:latin typeface="Georgia" panose="02040502050405020303" pitchFamily="18" charset="0"/>
              </a:rPr>
              <a:t>is a basilosaurid, but it probably lacked flukes.</a:t>
            </a:r>
          </a:p>
          <a:p>
            <a:pPr algn="ctr"/>
            <a:endParaRPr lang="en-US" i="1" dirty="0">
              <a:latin typeface="Georgia" panose="02040502050405020303" pitchFamily="18" charset="0"/>
            </a:endParaRPr>
          </a:p>
        </p:txBody>
      </p:sp>
      <p:sp>
        <p:nvSpPr>
          <p:cNvPr id="8" name="TextBox 7">
            <a:extLst>
              <a:ext uri="{FF2B5EF4-FFF2-40B4-BE49-F238E27FC236}">
                <a16:creationId xmlns:a16="http://schemas.microsoft.com/office/drawing/2014/main" id="{2E540B8E-4329-466E-8BF2-EFA43625AD88}"/>
              </a:ext>
            </a:extLst>
          </p:cNvPr>
          <p:cNvSpPr txBox="1"/>
          <p:nvPr/>
        </p:nvSpPr>
        <p:spPr>
          <a:xfrm>
            <a:off x="184728" y="4623424"/>
            <a:ext cx="7490690" cy="1015663"/>
          </a:xfrm>
          <a:prstGeom prst="rect">
            <a:avLst/>
          </a:prstGeom>
          <a:solidFill>
            <a:schemeClr val="accent2">
              <a:lumMod val="60000"/>
              <a:lumOff val="40000"/>
            </a:schemeClr>
          </a:solidFill>
        </p:spPr>
        <p:txBody>
          <a:bodyPr wrap="square" rtlCol="0">
            <a:spAutoFit/>
          </a:bodyPr>
          <a:lstStyle/>
          <a:p>
            <a:pPr algn="ctr"/>
            <a:r>
              <a:rPr lang="en-US" sz="2000" i="1" dirty="0">
                <a:latin typeface="Georgia Pro" panose="02040502050405020303" pitchFamily="18" charset="0"/>
              </a:rPr>
              <a:t>Georgiacetus</a:t>
            </a:r>
            <a:r>
              <a:rPr lang="en-US" sz="2000" dirty="0">
                <a:latin typeface="Georgia Pro" panose="02040502050405020303" pitchFamily="18" charset="0"/>
              </a:rPr>
              <a:t> remains the most advanced protocetids. </a:t>
            </a:r>
          </a:p>
          <a:p>
            <a:pPr algn="ctr"/>
            <a:r>
              <a:rPr lang="en-US" sz="2000" dirty="0">
                <a:latin typeface="Georgia Pro" panose="02040502050405020303" pitchFamily="18" charset="0"/>
              </a:rPr>
              <a:t> For a decade, it was considered the most likely ancestor to all modern whales.  </a:t>
            </a:r>
          </a:p>
        </p:txBody>
      </p:sp>
      <p:pic>
        <p:nvPicPr>
          <p:cNvPr id="9" name="Picture 8">
            <a:extLst>
              <a:ext uri="{FF2B5EF4-FFF2-40B4-BE49-F238E27FC236}">
                <a16:creationId xmlns:a16="http://schemas.microsoft.com/office/drawing/2014/main" id="{1562F14A-40F0-4E2B-9D92-5EEF663DB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19" y="304867"/>
            <a:ext cx="1225698" cy="1377189"/>
          </a:xfrm>
          <a:prstGeom prst="rect">
            <a:avLst/>
          </a:prstGeom>
          <a:ln w="19050">
            <a:solidFill>
              <a:schemeClr val="tx1"/>
            </a:solidFill>
          </a:ln>
        </p:spPr>
      </p:pic>
      <p:pic>
        <p:nvPicPr>
          <p:cNvPr id="12" name="Picture 11">
            <a:extLst>
              <a:ext uri="{FF2B5EF4-FFF2-40B4-BE49-F238E27FC236}">
                <a16:creationId xmlns:a16="http://schemas.microsoft.com/office/drawing/2014/main" id="{32D9D076-AADA-4059-AC3F-318E0E123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9455" y="1218913"/>
            <a:ext cx="4011830" cy="5430564"/>
          </a:xfrm>
          <a:prstGeom prst="rect">
            <a:avLst/>
          </a:prstGeom>
        </p:spPr>
      </p:pic>
      <p:sp>
        <p:nvSpPr>
          <p:cNvPr id="13" name="TextBox 12">
            <a:extLst>
              <a:ext uri="{FF2B5EF4-FFF2-40B4-BE49-F238E27FC236}">
                <a16:creationId xmlns:a16="http://schemas.microsoft.com/office/drawing/2014/main" id="{CAC808C5-5167-4751-85CF-61A736A10C91}"/>
              </a:ext>
            </a:extLst>
          </p:cNvPr>
          <p:cNvSpPr txBox="1"/>
          <p:nvPr/>
        </p:nvSpPr>
        <p:spPr>
          <a:xfrm>
            <a:off x="258618" y="5963989"/>
            <a:ext cx="7416800" cy="646331"/>
          </a:xfrm>
          <a:prstGeom prst="rect">
            <a:avLst/>
          </a:prstGeom>
          <a:solidFill>
            <a:schemeClr val="accent2"/>
          </a:solidFill>
        </p:spPr>
        <p:txBody>
          <a:bodyPr wrap="square" rtlCol="0">
            <a:spAutoFit/>
          </a:bodyPr>
          <a:lstStyle/>
          <a:p>
            <a:r>
              <a:rPr lang="en-US" dirty="0">
                <a:latin typeface="Georgia Pro" panose="02040502050405020303" pitchFamily="18" charset="0"/>
              </a:rPr>
              <a:t>Professional paleontologist at universities &amp; museums depend on amateur researchers to do preliminary fieldwork and report fossils.</a:t>
            </a:r>
          </a:p>
        </p:txBody>
      </p:sp>
    </p:spTree>
    <p:extLst>
      <p:ext uri="{BB962C8B-B14F-4D97-AF65-F5344CB8AC3E}">
        <p14:creationId xmlns:p14="http://schemas.microsoft.com/office/powerpoint/2010/main" val="3491591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5AB4-3201-4218-84C7-BAFE6AABF101}"/>
              </a:ext>
            </a:extLst>
          </p:cNvPr>
          <p:cNvSpPr>
            <a:spLocks noGrp="1"/>
          </p:cNvSpPr>
          <p:nvPr>
            <p:ph type="title"/>
          </p:nvPr>
        </p:nvSpPr>
        <p:spPr>
          <a:xfrm>
            <a:off x="1117601" y="184283"/>
            <a:ext cx="10656509" cy="475674"/>
          </a:xfrm>
          <a:solidFill>
            <a:schemeClr val="accent2"/>
          </a:solidFill>
        </p:spPr>
        <p:txBody>
          <a:bodyPr>
            <a:normAutofit fontScale="90000"/>
          </a:bodyPr>
          <a:lstStyle/>
          <a:p>
            <a:r>
              <a:rPr lang="en-US" dirty="0">
                <a:latin typeface="Georgia Pro" panose="02040502050405020303" pitchFamily="18" charset="0"/>
              </a:rPr>
              <a:t>References, Researchers &amp; Appreciation</a:t>
            </a:r>
          </a:p>
        </p:txBody>
      </p:sp>
      <p:sp>
        <p:nvSpPr>
          <p:cNvPr id="4" name="TextBox 3">
            <a:extLst>
              <a:ext uri="{FF2B5EF4-FFF2-40B4-BE49-F238E27FC236}">
                <a16:creationId xmlns:a16="http://schemas.microsoft.com/office/drawing/2014/main" id="{24F7A0FC-871E-4308-943E-FD8E97EF32AE}"/>
              </a:ext>
            </a:extLst>
          </p:cNvPr>
          <p:cNvSpPr txBox="1"/>
          <p:nvPr/>
        </p:nvSpPr>
        <p:spPr>
          <a:xfrm>
            <a:off x="219385" y="2181728"/>
            <a:ext cx="11633124" cy="4524315"/>
          </a:xfrm>
          <a:prstGeom prst="rect">
            <a:avLst/>
          </a:prstGeom>
          <a:solidFill>
            <a:schemeClr val="accent2">
              <a:lumMod val="40000"/>
              <a:lumOff val="60000"/>
            </a:schemeClr>
          </a:solidFill>
        </p:spPr>
        <p:txBody>
          <a:bodyPr wrap="square" rtlCol="0">
            <a:spAutoFit/>
          </a:bodyPr>
          <a:lstStyle/>
          <a:p>
            <a:r>
              <a:rPr lang="en-US" sz="1600" b="1" dirty="0">
                <a:latin typeface="Georgia Pro" panose="02040502050405020303" pitchFamily="18" charset="0"/>
              </a:rPr>
              <a:t>References</a:t>
            </a:r>
            <a:r>
              <a:rPr lang="en-US" sz="1600" dirty="0">
                <a:latin typeface="Georgia Pro" panose="02040502050405020303" pitchFamily="18" charset="0"/>
              </a:rPr>
              <a:t>: </a:t>
            </a:r>
          </a:p>
          <a:p>
            <a:r>
              <a:rPr lang="en-US" sz="1600" dirty="0">
                <a:latin typeface="Georgia Pro" panose="02040502050405020303" pitchFamily="18" charset="0"/>
              </a:rPr>
              <a:t>1: A New Middle Eocene Protocetid Whale (Mammalia: Cetacea: </a:t>
            </a:r>
            <a:r>
              <a:rPr lang="en-US" sz="1600" dirty="0" err="1">
                <a:latin typeface="Georgia Pro" panose="02040502050405020303" pitchFamily="18" charset="0"/>
              </a:rPr>
              <a:t>Archaeoceti</a:t>
            </a:r>
            <a:r>
              <a:rPr lang="en-US" sz="1600" dirty="0">
                <a:latin typeface="Georgia Pro" panose="02040502050405020303" pitchFamily="18" charset="0"/>
              </a:rPr>
              <a:t>) and Associated Biota From Georgia; Richard 	C. Hulbert Jr, Richard M. </a:t>
            </a:r>
            <a:r>
              <a:rPr lang="en-US" sz="1600" dirty="0" err="1">
                <a:latin typeface="Georgia Pro" panose="02040502050405020303" pitchFamily="18" charset="0"/>
              </a:rPr>
              <a:t>Petkewich</a:t>
            </a:r>
            <a:r>
              <a:rPr lang="en-US" sz="1600" dirty="0">
                <a:latin typeface="Georgia Pro" panose="02040502050405020303" pitchFamily="18" charset="0"/>
              </a:rPr>
              <a:t>, Gale A. Bishop, David </a:t>
            </a:r>
            <a:r>
              <a:rPr lang="en-US" sz="1600" dirty="0" err="1">
                <a:latin typeface="Georgia Pro" panose="02040502050405020303" pitchFamily="18" charset="0"/>
              </a:rPr>
              <a:t>Bukry</a:t>
            </a:r>
            <a:r>
              <a:rPr lang="en-US" sz="1600" dirty="0">
                <a:latin typeface="Georgia Pro" panose="02040502050405020303" pitchFamily="18" charset="0"/>
              </a:rPr>
              <a:t>, &amp; David P. </a:t>
            </a:r>
            <a:r>
              <a:rPr lang="en-US" sz="1600" dirty="0" err="1">
                <a:latin typeface="Georgia Pro" panose="02040502050405020303" pitchFamily="18" charset="0"/>
              </a:rPr>
              <a:t>Aleshire</a:t>
            </a:r>
            <a:r>
              <a:rPr lang="en-US" sz="1600" dirty="0">
                <a:latin typeface="Georgia Pro" panose="02040502050405020303" pitchFamily="18" charset="0"/>
              </a:rPr>
              <a:t>. 1998 Journal of 	Paleontology, 72(5) </a:t>
            </a:r>
            <a:r>
              <a:rPr lang="en-US" sz="1600" dirty="0" err="1">
                <a:latin typeface="Georgia Pro" panose="02040502050405020303" pitchFamily="18" charset="0"/>
              </a:rPr>
              <a:t>pg</a:t>
            </a:r>
            <a:r>
              <a:rPr lang="en-US" sz="1600" dirty="0">
                <a:latin typeface="Georgia Pro" panose="02040502050405020303" pitchFamily="18" charset="0"/>
              </a:rPr>
              <a:t> 907-927 </a:t>
            </a:r>
            <a:endParaRPr lang="en-US" sz="1600" b="1" dirty="0">
              <a:latin typeface="Georgia Pro" panose="02040502050405020303" pitchFamily="18" charset="0"/>
            </a:endParaRPr>
          </a:p>
          <a:p>
            <a:r>
              <a:rPr lang="en-US" sz="1600" dirty="0">
                <a:latin typeface="Georgia Pro" panose="02040502050405020303" pitchFamily="18" charset="0"/>
              </a:rPr>
              <a:t>2: A New Protocetid Whale (Cetacea: </a:t>
            </a:r>
            <a:r>
              <a:rPr lang="en-US" sz="1600" dirty="0" err="1">
                <a:latin typeface="Georgia Pro" panose="02040502050405020303" pitchFamily="18" charset="0"/>
              </a:rPr>
              <a:t>Archaeoceti</a:t>
            </a:r>
            <a:r>
              <a:rPr lang="en-US" sz="1600" dirty="0">
                <a:latin typeface="Georgia Pro" panose="02040502050405020303" pitchFamily="18" charset="0"/>
              </a:rPr>
              <a:t>) from the Late Middle Eocene of South Carolina; Jonathan H. 	</a:t>
            </a:r>
            <a:r>
              <a:rPr lang="en-US" sz="1600" dirty="0" err="1">
                <a:latin typeface="Georgia Pro" panose="02040502050405020303" pitchFamily="18" charset="0"/>
              </a:rPr>
              <a:t>Geilser</a:t>
            </a:r>
            <a:r>
              <a:rPr lang="en-US" sz="1600" dirty="0">
                <a:latin typeface="Georgia Pro" panose="02040502050405020303" pitchFamily="18" charset="0"/>
              </a:rPr>
              <a:t>, Albert E. Sanders, &amp; </a:t>
            </a:r>
            <a:r>
              <a:rPr lang="en-US" sz="1600" dirty="0" err="1">
                <a:latin typeface="Georgia Pro" panose="02040502050405020303" pitchFamily="18" charset="0"/>
              </a:rPr>
              <a:t>Zhe</a:t>
            </a:r>
            <a:r>
              <a:rPr lang="en-US" sz="1600" dirty="0">
                <a:latin typeface="Georgia Pro" panose="02040502050405020303" pitchFamily="18" charset="0"/>
              </a:rPr>
              <a:t>-Xi Lou, American Museum </a:t>
            </a:r>
            <a:r>
              <a:rPr lang="en-US" sz="1600" dirty="0" err="1">
                <a:latin typeface="Georgia Pro" panose="02040502050405020303" pitchFamily="18" charset="0"/>
              </a:rPr>
              <a:t>Novitates</a:t>
            </a:r>
            <a:r>
              <a:rPr lang="en-US" sz="1600" dirty="0">
                <a:latin typeface="Georgia Pro" panose="02040502050405020303" pitchFamily="18" charset="0"/>
              </a:rPr>
              <a:t>, The American Museum of Natural 	History, 25/July/2005, Number 3480, 65 pp</a:t>
            </a:r>
          </a:p>
          <a:p>
            <a:r>
              <a:rPr lang="en-US" sz="1600" dirty="0">
                <a:latin typeface="Georgia Pro" panose="02040502050405020303" pitchFamily="18" charset="0"/>
              </a:rPr>
              <a:t>3: New Protocetid Whales from Alabama &amp; Mississippi and a New Cetacean Clade, </a:t>
            </a:r>
            <a:r>
              <a:rPr lang="en-US" sz="1600" dirty="0" err="1">
                <a:latin typeface="Georgia Pro" panose="02040502050405020303" pitchFamily="18" charset="0"/>
              </a:rPr>
              <a:t>Pelagiceti</a:t>
            </a:r>
            <a:r>
              <a:rPr lang="en-US" sz="1600" dirty="0">
                <a:latin typeface="Georgia Pro" panose="02040502050405020303" pitchFamily="18" charset="0"/>
              </a:rPr>
              <a:t>; Mark D. </a:t>
            </a:r>
            <a:r>
              <a:rPr lang="en-US" sz="1600" dirty="0" err="1">
                <a:latin typeface="Georgia Pro" panose="02040502050405020303" pitchFamily="18" charset="0"/>
              </a:rPr>
              <a:t>Uhen</a:t>
            </a:r>
            <a:r>
              <a:rPr lang="en-US" sz="1600" dirty="0">
                <a:latin typeface="Georgia Pro" panose="02040502050405020303" pitchFamily="18" charset="0"/>
              </a:rPr>
              <a:t>, Journal of 	Vertebrate Paleontology 28(3):589–593, September 2008</a:t>
            </a:r>
          </a:p>
          <a:p>
            <a:r>
              <a:rPr lang="en-US" sz="1600" dirty="0">
                <a:solidFill>
                  <a:srgbClr val="2A2A2A"/>
                </a:solidFill>
                <a:latin typeface="Georgia Pro" panose="02040502050405020303" pitchFamily="18" charset="0"/>
              </a:rPr>
              <a:t>4: A New Cetacean from the Late Eocene La </a:t>
            </a:r>
            <a:r>
              <a:rPr lang="en-US" sz="1600" dirty="0" err="1">
                <a:solidFill>
                  <a:srgbClr val="2A2A2A"/>
                </a:solidFill>
                <a:latin typeface="Georgia Pro" panose="02040502050405020303" pitchFamily="18" charset="0"/>
              </a:rPr>
              <a:t>Meseta</a:t>
            </a:r>
            <a:r>
              <a:rPr lang="en-US" sz="1600" dirty="0">
                <a:solidFill>
                  <a:srgbClr val="2A2A2A"/>
                </a:solidFill>
                <a:latin typeface="Georgia Pro" panose="02040502050405020303" pitchFamily="18" charset="0"/>
              </a:rPr>
              <a:t> Formation, Seymour Island, Antarctic Peninsula, by E. D. Mitchell, 	published in the Canadian Journal of Fisheries and Aquatic Science, 1989</a:t>
            </a:r>
          </a:p>
          <a:p>
            <a:r>
              <a:rPr lang="en-US" sz="1600" dirty="0">
                <a:solidFill>
                  <a:srgbClr val="2A2A2A"/>
                </a:solidFill>
                <a:latin typeface="Georgia Pro" panose="02040502050405020303" pitchFamily="18" charset="0"/>
              </a:rPr>
              <a:t>5: </a:t>
            </a:r>
            <a:r>
              <a:rPr lang="en-US" sz="1600" dirty="0">
                <a:solidFill>
                  <a:srgbClr val="000000"/>
                </a:solidFill>
                <a:latin typeface="Georgia Pro" panose="02040502050405020303" pitchFamily="18" charset="0"/>
              </a:rPr>
              <a:t>Argentine-Swedish team discovers 49 million-years fossil of fully aquatic whale in Antarctica; </a:t>
            </a:r>
            <a:r>
              <a:rPr lang="en-US" sz="1600" dirty="0" err="1">
                <a:solidFill>
                  <a:srgbClr val="000000"/>
                </a:solidFill>
                <a:latin typeface="Georgia Pro" panose="02040502050405020303" pitchFamily="18" charset="0"/>
              </a:rPr>
              <a:t>MercoPress</a:t>
            </a:r>
            <a:r>
              <a:rPr lang="en-US" sz="1600" dirty="0">
                <a:solidFill>
                  <a:srgbClr val="000000"/>
                </a:solidFill>
                <a:latin typeface="Georgia Pro" panose="02040502050405020303" pitchFamily="18" charset="0"/>
              </a:rPr>
              <a:t>, October 12, 2011, 	no by-line given</a:t>
            </a:r>
          </a:p>
          <a:p>
            <a:r>
              <a:rPr lang="en-US" sz="1600" dirty="0">
                <a:solidFill>
                  <a:srgbClr val="000000"/>
                </a:solidFill>
                <a:latin typeface="Georgia Pro" panose="02040502050405020303" pitchFamily="18" charset="0"/>
              </a:rPr>
              <a:t>6: Eocene Basilosaurid Whales From The La </a:t>
            </a:r>
            <a:r>
              <a:rPr lang="en-US" sz="1600" dirty="0" err="1">
                <a:solidFill>
                  <a:srgbClr val="000000"/>
                </a:solidFill>
                <a:latin typeface="Georgia Pro" panose="02040502050405020303" pitchFamily="18" charset="0"/>
              </a:rPr>
              <a:t>Meseta</a:t>
            </a:r>
            <a:r>
              <a:rPr lang="en-US" sz="1600" dirty="0">
                <a:solidFill>
                  <a:srgbClr val="000000"/>
                </a:solidFill>
                <a:latin typeface="Georgia Pro" panose="02040502050405020303" pitchFamily="18" charset="0"/>
              </a:rPr>
              <a:t> Formation, </a:t>
            </a:r>
            <a:r>
              <a:rPr lang="en-US" sz="1600" dirty="0" err="1">
                <a:solidFill>
                  <a:srgbClr val="000000"/>
                </a:solidFill>
                <a:latin typeface="Georgia Pro" panose="02040502050405020303" pitchFamily="18" charset="0"/>
              </a:rPr>
              <a:t>Marambio</a:t>
            </a:r>
            <a:r>
              <a:rPr lang="en-US" sz="1600" dirty="0">
                <a:solidFill>
                  <a:srgbClr val="000000"/>
                </a:solidFill>
                <a:latin typeface="Georgia Pro" panose="02040502050405020303" pitchFamily="18" charset="0"/>
              </a:rPr>
              <a:t> (Seymour) Island, Antarctica, </a:t>
            </a:r>
            <a:r>
              <a:rPr lang="en-US" sz="1600" dirty="0">
                <a:latin typeface="Georgia Pro" panose="02040502050405020303" pitchFamily="18" charset="0"/>
              </a:rPr>
              <a:t>Mónica R. 	</a:t>
            </a:r>
            <a:r>
              <a:rPr lang="en-US" sz="1600" dirty="0" err="1">
                <a:latin typeface="Georgia Pro" panose="02040502050405020303" pitchFamily="18" charset="0"/>
              </a:rPr>
              <a:t>Buono</a:t>
            </a:r>
            <a:r>
              <a:rPr lang="en-US" sz="1600" dirty="0">
                <a:latin typeface="Georgia Pro" panose="02040502050405020303" pitchFamily="18" charset="0"/>
              </a:rPr>
              <a:t>, Marta S. Fernández, Marcelo A. </a:t>
            </a:r>
            <a:r>
              <a:rPr lang="en-US" sz="1600" dirty="0" err="1">
                <a:latin typeface="Georgia Pro" panose="02040502050405020303" pitchFamily="18" charset="0"/>
              </a:rPr>
              <a:t>Reguero</a:t>
            </a:r>
            <a:r>
              <a:rPr lang="en-US" sz="1600" dirty="0">
                <a:latin typeface="Georgia Pro" panose="02040502050405020303" pitchFamily="18" charset="0"/>
              </a:rPr>
              <a:t>, Sergio A. </a:t>
            </a:r>
            <a:r>
              <a:rPr lang="en-US" sz="1600" dirty="0" err="1">
                <a:latin typeface="Georgia Pro" panose="02040502050405020303" pitchFamily="18" charset="0"/>
              </a:rPr>
              <a:t>Marenssi</a:t>
            </a:r>
            <a:r>
              <a:rPr lang="en-US" sz="1600" dirty="0">
                <a:latin typeface="Georgia Pro" panose="02040502050405020303" pitchFamily="18" charset="0"/>
              </a:rPr>
              <a:t>, Sergio N. </a:t>
            </a:r>
            <a:r>
              <a:rPr lang="en-US" sz="1600" dirty="0" err="1">
                <a:latin typeface="Georgia Pro" panose="02040502050405020303" pitchFamily="18" charset="0"/>
              </a:rPr>
              <a:t>Santillana</a:t>
            </a:r>
            <a:r>
              <a:rPr lang="en-US" sz="1600" dirty="0">
                <a:latin typeface="Georgia Pro" panose="02040502050405020303" pitchFamily="18" charset="0"/>
              </a:rPr>
              <a:t>, and Thomas </a:t>
            </a:r>
            <a:r>
              <a:rPr lang="en-US" sz="1600" dirty="0" err="1">
                <a:latin typeface="Georgia Pro" panose="02040502050405020303" pitchFamily="18" charset="0"/>
              </a:rPr>
              <a:t>Mörs</a:t>
            </a:r>
            <a:r>
              <a:rPr lang="en-US" sz="1600" dirty="0">
                <a:latin typeface="Georgia Pro" panose="02040502050405020303" pitchFamily="18" charset="0"/>
              </a:rPr>
              <a:t>; 	</a:t>
            </a:r>
            <a:r>
              <a:rPr lang="en-US" sz="1600" i="1" dirty="0">
                <a:latin typeface="Georgia Pro" panose="02040502050405020303" pitchFamily="18" charset="0"/>
              </a:rPr>
              <a:t> 	</a:t>
            </a:r>
            <a:r>
              <a:rPr lang="en-US" sz="1600" i="1" dirty="0" err="1">
                <a:latin typeface="Georgia Pro" panose="02040502050405020303" pitchFamily="18" charset="0"/>
              </a:rPr>
              <a:t>Ameghiniana</a:t>
            </a:r>
            <a:r>
              <a:rPr lang="en-US" sz="1600" i="1" dirty="0">
                <a:latin typeface="Georgia Pro" panose="02040502050405020303" pitchFamily="18" charset="0"/>
              </a:rPr>
              <a:t> </a:t>
            </a:r>
            <a:r>
              <a:rPr lang="en-US" sz="1600" dirty="0">
                <a:latin typeface="Georgia Pro" panose="02040502050405020303" pitchFamily="18" charset="0"/>
              </a:rPr>
              <a:t>53: 296–315, 2/Feb/2016.</a:t>
            </a:r>
          </a:p>
          <a:p>
            <a:r>
              <a:rPr lang="en-US" sz="1600" dirty="0">
                <a:latin typeface="Georgia Pro" panose="02040502050405020303" pitchFamily="18" charset="0"/>
              </a:rPr>
              <a:t>7: Whales originated from aquatic artiodactyls in the Eocene Epoch of India. J.G.M. </a:t>
            </a:r>
            <a:r>
              <a:rPr lang="en-US" sz="1600" dirty="0" err="1">
                <a:latin typeface="Georgia Pro" panose="02040502050405020303" pitchFamily="18" charset="0"/>
              </a:rPr>
              <a:t>Thewissen</a:t>
            </a:r>
            <a:r>
              <a:rPr lang="en-US" sz="1600" dirty="0">
                <a:latin typeface="Georgia Pro" panose="02040502050405020303" pitchFamily="18" charset="0"/>
              </a:rPr>
              <a:t>, Lisa Noelle Cooper, Mark T. 	</a:t>
            </a:r>
            <a:r>
              <a:rPr lang="en-US" sz="1600" dirty="0" err="1">
                <a:latin typeface="Georgia Pro" panose="02040502050405020303" pitchFamily="18" charset="0"/>
              </a:rPr>
              <a:t>Clementz</a:t>
            </a:r>
            <a:r>
              <a:rPr lang="en-US" sz="1600" dirty="0">
                <a:latin typeface="Georgia Pro" panose="02040502050405020303" pitchFamily="18" charset="0"/>
              </a:rPr>
              <a:t>, Sunil Bajpai, B.N. Tiwari. Nature, Nature Publishing Group, Vol. 450, vol. 20, 27/December/2007</a:t>
            </a:r>
          </a:p>
        </p:txBody>
      </p:sp>
      <p:pic>
        <p:nvPicPr>
          <p:cNvPr id="8" name="Picture 7" descr="A drawing of a face&#10;&#10;Description generated with high confidence">
            <a:extLst>
              <a:ext uri="{FF2B5EF4-FFF2-40B4-BE49-F238E27FC236}">
                <a16:creationId xmlns:a16="http://schemas.microsoft.com/office/drawing/2014/main" id="{89304E90-462A-4460-835D-8DAFB8850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85" y="198581"/>
            <a:ext cx="825714" cy="924868"/>
          </a:xfrm>
          <a:prstGeom prst="rect">
            <a:avLst/>
          </a:prstGeom>
          <a:ln w="19050">
            <a:solidFill>
              <a:schemeClr val="tx1"/>
            </a:solidFill>
          </a:ln>
        </p:spPr>
      </p:pic>
      <p:sp>
        <p:nvSpPr>
          <p:cNvPr id="3" name="TextBox 2">
            <a:extLst>
              <a:ext uri="{FF2B5EF4-FFF2-40B4-BE49-F238E27FC236}">
                <a16:creationId xmlns:a16="http://schemas.microsoft.com/office/drawing/2014/main" id="{1EC9DE26-613C-4466-8412-A6106642FA8F}"/>
              </a:ext>
            </a:extLst>
          </p:cNvPr>
          <p:cNvSpPr txBox="1"/>
          <p:nvPr/>
        </p:nvSpPr>
        <p:spPr>
          <a:xfrm>
            <a:off x="1196001" y="758460"/>
            <a:ext cx="10656508" cy="1384995"/>
          </a:xfrm>
          <a:prstGeom prst="rect">
            <a:avLst/>
          </a:prstGeom>
          <a:solidFill>
            <a:schemeClr val="accent2">
              <a:lumMod val="40000"/>
              <a:lumOff val="60000"/>
            </a:schemeClr>
          </a:solidFill>
        </p:spPr>
        <p:txBody>
          <a:bodyPr wrap="square" rtlCol="0">
            <a:spAutoFit/>
          </a:bodyPr>
          <a:lstStyle/>
          <a:p>
            <a:r>
              <a:rPr lang="en-US" sz="1400" dirty="0">
                <a:latin typeface="Georgia Pro" panose="02040502050405020303" pitchFamily="18" charset="0"/>
              </a:rPr>
              <a:t>The author would like to thank the following for advice &amp; opinions in personal communications (alphabetical order).</a:t>
            </a:r>
          </a:p>
          <a:p>
            <a:r>
              <a:rPr lang="en-US" sz="1400" dirty="0">
                <a:latin typeface="Georgia Pro" panose="02040502050405020303" pitchFamily="18" charset="0"/>
              </a:rPr>
              <a:t>     Bobby </a:t>
            </a:r>
            <a:r>
              <a:rPr lang="en-US" sz="1400" dirty="0" err="1">
                <a:latin typeface="Georgia Pro" panose="02040502050405020303" pitchFamily="18" charset="0"/>
              </a:rPr>
              <a:t>Boessenecker</a:t>
            </a:r>
            <a:r>
              <a:rPr lang="en-US" sz="1400" dirty="0">
                <a:latin typeface="Georgia Pro" panose="02040502050405020303" pitchFamily="18" charset="0"/>
              </a:rPr>
              <a:t>; College of Charleston</a:t>
            </a:r>
          </a:p>
          <a:p>
            <a:r>
              <a:rPr lang="en-US" sz="1400" dirty="0">
                <a:latin typeface="Georgia Pro" panose="02040502050405020303" pitchFamily="18" charset="0"/>
              </a:rPr>
              <a:t>     Dana Ehret; Alabama Museum of Natural History</a:t>
            </a:r>
          </a:p>
          <a:p>
            <a:r>
              <a:rPr lang="en-US" sz="1400" dirty="0">
                <a:latin typeface="Georgia Pro" panose="02040502050405020303" pitchFamily="18" charset="0"/>
              </a:rPr>
              <a:t>     Bill </a:t>
            </a:r>
            <a:r>
              <a:rPr lang="en-US" sz="1400" dirty="0" err="1">
                <a:latin typeface="Georgia Pro" panose="02040502050405020303" pitchFamily="18" charset="0"/>
              </a:rPr>
              <a:t>Montante</a:t>
            </a:r>
            <a:r>
              <a:rPr lang="en-US" sz="1400" dirty="0">
                <a:latin typeface="Georgia Pro" panose="02040502050405020303" pitchFamily="18" charset="0"/>
              </a:rPr>
              <a:t>; Tellus Science Museum</a:t>
            </a:r>
          </a:p>
          <a:p>
            <a:r>
              <a:rPr lang="en-US" sz="1400" dirty="0">
                <a:latin typeface="Georgia Pro" panose="02040502050405020303" pitchFamily="18" charset="0"/>
              </a:rPr>
              <a:t>     George Phillips; Mississippi Museum of Natural History </a:t>
            </a:r>
          </a:p>
          <a:p>
            <a:r>
              <a:rPr lang="en-US" sz="1400" dirty="0">
                <a:latin typeface="Georgia Pro" panose="02040502050405020303" pitchFamily="18" charset="0"/>
              </a:rPr>
              <a:t>     Brent Tharp; Georgia Southern Museum </a:t>
            </a:r>
          </a:p>
        </p:txBody>
      </p:sp>
      <p:sp>
        <p:nvSpPr>
          <p:cNvPr id="6" name="TextBox 5">
            <a:extLst>
              <a:ext uri="{FF2B5EF4-FFF2-40B4-BE49-F238E27FC236}">
                <a16:creationId xmlns:a16="http://schemas.microsoft.com/office/drawing/2014/main" id="{002847A8-2E6F-490D-ACBC-FF056764BA59}"/>
              </a:ext>
            </a:extLst>
          </p:cNvPr>
          <p:cNvSpPr txBox="1"/>
          <p:nvPr/>
        </p:nvSpPr>
        <p:spPr>
          <a:xfrm>
            <a:off x="5929747" y="1123449"/>
            <a:ext cx="5321910" cy="738664"/>
          </a:xfrm>
          <a:prstGeom prst="rect">
            <a:avLst/>
          </a:prstGeom>
          <a:noFill/>
        </p:spPr>
        <p:txBody>
          <a:bodyPr wrap="square" rtlCol="0">
            <a:spAutoFit/>
          </a:bodyPr>
          <a:lstStyle/>
          <a:p>
            <a:r>
              <a:rPr lang="en-US" sz="1400" dirty="0">
                <a:latin typeface="Georgia Pro" panose="02040502050405020303" pitchFamily="18" charset="0"/>
              </a:rPr>
              <a:t>Ms. Amber Cherry; 3</a:t>
            </a:r>
            <a:r>
              <a:rPr lang="en-US" sz="1400" baseline="30000" dirty="0">
                <a:latin typeface="Georgia Pro" panose="02040502050405020303" pitchFamily="18" charset="0"/>
              </a:rPr>
              <a:t>rd</a:t>
            </a:r>
            <a:r>
              <a:rPr lang="en-US" sz="1400" dirty="0">
                <a:latin typeface="Georgia Pro" panose="02040502050405020303" pitchFamily="18" charset="0"/>
              </a:rPr>
              <a:t> Grade Teacher, Dewar Elementary School</a:t>
            </a:r>
          </a:p>
          <a:p>
            <a:r>
              <a:rPr lang="en-US" sz="1400" dirty="0">
                <a:latin typeface="Georgia Pro" panose="02040502050405020303" pitchFamily="18" charset="0"/>
              </a:rPr>
              <a:t>Ms. Paula </a:t>
            </a:r>
            <a:r>
              <a:rPr lang="en-US" sz="1400" dirty="0" err="1">
                <a:latin typeface="Georgia Pro" panose="02040502050405020303" pitchFamily="18" charset="0"/>
              </a:rPr>
              <a:t>Fraiser</a:t>
            </a:r>
            <a:r>
              <a:rPr lang="en-US" sz="1400" dirty="0">
                <a:latin typeface="Georgia Pro" panose="02040502050405020303" pitchFamily="18" charset="0"/>
              </a:rPr>
              <a:t>; Retired, Heart of Georgia RESA, Macon, GA</a:t>
            </a:r>
          </a:p>
          <a:p>
            <a:endParaRPr lang="en-US" sz="1400" dirty="0">
              <a:latin typeface="Georgia Pro" panose="02040502050405020303" pitchFamily="18" charset="0"/>
            </a:endParaRPr>
          </a:p>
        </p:txBody>
      </p:sp>
    </p:spTree>
    <p:extLst>
      <p:ext uri="{BB962C8B-B14F-4D97-AF65-F5344CB8AC3E}">
        <p14:creationId xmlns:p14="http://schemas.microsoft.com/office/powerpoint/2010/main" val="225967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Picture 3" descr="A picture containing text, map&#10;&#10;Description generated with very high confidence">
            <a:extLst>
              <a:ext uri="{FF2B5EF4-FFF2-40B4-BE49-F238E27FC236}">
                <a16:creationId xmlns:a16="http://schemas.microsoft.com/office/drawing/2014/main" id="{8D5D1050-89DB-452A-9313-1F862ED49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93664" y="595443"/>
            <a:ext cx="5447960" cy="6723447"/>
          </a:xfrm>
          <a:prstGeom prst="rect">
            <a:avLst/>
          </a:prstGeom>
          <a:ln w="12700">
            <a:solidFill>
              <a:schemeClr val="tx1"/>
            </a:solidFill>
          </a:ln>
        </p:spPr>
      </p:pic>
      <p:sp>
        <p:nvSpPr>
          <p:cNvPr id="6" name="TextBox 5">
            <a:extLst>
              <a:ext uri="{FF2B5EF4-FFF2-40B4-BE49-F238E27FC236}">
                <a16:creationId xmlns:a16="http://schemas.microsoft.com/office/drawing/2014/main" id="{9E72C613-476A-4821-92F5-BF257D9DEAEB}"/>
              </a:ext>
            </a:extLst>
          </p:cNvPr>
          <p:cNvSpPr txBox="1"/>
          <p:nvPr/>
        </p:nvSpPr>
        <p:spPr>
          <a:xfrm>
            <a:off x="7112000" y="181125"/>
            <a:ext cx="4821382" cy="1569660"/>
          </a:xfrm>
          <a:prstGeom prst="rect">
            <a:avLst/>
          </a:prstGeom>
          <a:solidFill>
            <a:schemeClr val="accent2">
              <a:lumMod val="20000"/>
              <a:lumOff val="80000"/>
            </a:schemeClr>
          </a:solidFill>
        </p:spPr>
        <p:txBody>
          <a:bodyPr wrap="square" rtlCol="0">
            <a:spAutoFit/>
          </a:bodyPr>
          <a:lstStyle/>
          <a:p>
            <a:r>
              <a:rPr lang="en-US" sz="1600" dirty="0">
                <a:latin typeface="Georgia" panose="02040502050405020303" pitchFamily="18" charset="0"/>
              </a:rPr>
              <a:t>During the 1983 construction of Nuclear Power Plant Vogtle fossils from three individual whales were recovered including one mass which represented 75% to 80% of a single, adult individual with fully erupted molars. All three individuals likely belonged to the same species.</a:t>
            </a:r>
            <a:endParaRPr lang="en-US" sz="800" dirty="0">
              <a:latin typeface="Georgia" panose="02040502050405020303" pitchFamily="18" charset="0"/>
            </a:endParaRPr>
          </a:p>
        </p:txBody>
      </p:sp>
      <p:pic>
        <p:nvPicPr>
          <p:cNvPr id="8" name="Picture 7" descr="A lit up city at night&#10;&#10;Description generated with high confidence">
            <a:extLst>
              <a:ext uri="{FF2B5EF4-FFF2-40B4-BE49-F238E27FC236}">
                <a16:creationId xmlns:a16="http://schemas.microsoft.com/office/drawing/2014/main" id="{9290454C-FF75-45CB-AFDA-926405B5F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0090" y="1997005"/>
            <a:ext cx="4385201" cy="2921638"/>
          </a:xfrm>
          <a:prstGeom prst="rect">
            <a:avLst/>
          </a:prstGeom>
        </p:spPr>
      </p:pic>
      <p:sp>
        <p:nvSpPr>
          <p:cNvPr id="9" name="TextBox 8">
            <a:extLst>
              <a:ext uri="{FF2B5EF4-FFF2-40B4-BE49-F238E27FC236}">
                <a16:creationId xmlns:a16="http://schemas.microsoft.com/office/drawing/2014/main" id="{36576096-6C76-4118-96C9-61859BBE8D4D}"/>
              </a:ext>
            </a:extLst>
          </p:cNvPr>
          <p:cNvSpPr txBox="1"/>
          <p:nvPr/>
        </p:nvSpPr>
        <p:spPr>
          <a:xfrm>
            <a:off x="7112001" y="5164863"/>
            <a:ext cx="4903840" cy="1569660"/>
          </a:xfrm>
          <a:prstGeom prst="rect">
            <a:avLst/>
          </a:prstGeom>
          <a:solidFill>
            <a:schemeClr val="accent2">
              <a:lumMod val="20000"/>
              <a:lumOff val="80000"/>
            </a:schemeClr>
          </a:solidFill>
        </p:spPr>
        <p:txBody>
          <a:bodyPr wrap="square" rtlCol="0">
            <a:spAutoFit/>
          </a:bodyPr>
          <a:lstStyle/>
          <a:p>
            <a:r>
              <a:rPr lang="en-US" sz="1600" dirty="0">
                <a:latin typeface="Georgia" panose="02040502050405020303" pitchFamily="18" charset="0"/>
              </a:rPr>
              <a:t>All three individuals likely belonged to the same species.</a:t>
            </a:r>
          </a:p>
          <a:p>
            <a:r>
              <a:rPr lang="en-US" sz="1600" dirty="0">
                <a:latin typeface="Georgia" panose="02040502050405020303" pitchFamily="18" charset="0"/>
              </a:rPr>
              <a:t> </a:t>
            </a:r>
          </a:p>
          <a:p>
            <a:r>
              <a:rPr lang="en-US" sz="1600" dirty="0">
                <a:latin typeface="Georgia" panose="02040502050405020303" pitchFamily="18" charset="0"/>
              </a:rPr>
              <a:t>For more on the discovery of </a:t>
            </a:r>
            <a:r>
              <a:rPr lang="en-US" sz="1600" i="1" dirty="0">
                <a:latin typeface="Georgia" panose="02040502050405020303" pitchFamily="18" charset="0"/>
              </a:rPr>
              <a:t>Georgiacetus</a:t>
            </a:r>
          </a:p>
          <a:p>
            <a:r>
              <a:rPr lang="en-US" sz="1600" i="1" dirty="0">
                <a:latin typeface="Georgia" panose="02040502050405020303" pitchFamily="18" charset="0"/>
                <a:hlinkClick r:id="rId4"/>
              </a:rPr>
              <a:t>http://www.georgiasfossils.com/10-a-whale-for-georgia.html</a:t>
            </a:r>
            <a:endParaRPr lang="en-US" sz="1600" i="1" dirty="0">
              <a:latin typeface="Georgia" panose="02040502050405020303" pitchFamily="18" charset="0"/>
            </a:endParaRPr>
          </a:p>
        </p:txBody>
      </p:sp>
      <p:sp>
        <p:nvSpPr>
          <p:cNvPr id="7" name="TextBox 6">
            <a:extLst>
              <a:ext uri="{FF2B5EF4-FFF2-40B4-BE49-F238E27FC236}">
                <a16:creationId xmlns:a16="http://schemas.microsoft.com/office/drawing/2014/main" id="{12B40C71-86D3-4E3D-9246-CD6A97890C5F}"/>
              </a:ext>
            </a:extLst>
          </p:cNvPr>
          <p:cNvSpPr txBox="1"/>
          <p:nvPr/>
        </p:nvSpPr>
        <p:spPr>
          <a:xfrm>
            <a:off x="128447" y="105755"/>
            <a:ext cx="6750921" cy="1077218"/>
          </a:xfrm>
          <a:prstGeom prst="rect">
            <a:avLst/>
          </a:prstGeom>
          <a:solidFill>
            <a:schemeClr val="accent2"/>
          </a:solidFill>
        </p:spPr>
        <p:txBody>
          <a:bodyPr wrap="square" rtlCol="0">
            <a:spAutoFit/>
          </a:bodyPr>
          <a:lstStyle/>
          <a:p>
            <a:r>
              <a:rPr lang="en-US" sz="3200" b="1" dirty="0">
                <a:latin typeface="Georgia" panose="02040502050405020303" pitchFamily="18" charset="0"/>
              </a:rPr>
              <a:t>A New Whale</a:t>
            </a:r>
          </a:p>
          <a:p>
            <a:r>
              <a:rPr lang="en-US" sz="3200" b="1" dirty="0">
                <a:latin typeface="Georgia" panose="02040502050405020303" pitchFamily="18" charset="0"/>
              </a:rPr>
              <a:t> Discovered</a:t>
            </a:r>
          </a:p>
        </p:txBody>
      </p:sp>
      <p:pic>
        <p:nvPicPr>
          <p:cNvPr id="3" name="Picture 2">
            <a:extLst>
              <a:ext uri="{FF2B5EF4-FFF2-40B4-BE49-F238E27FC236}">
                <a16:creationId xmlns:a16="http://schemas.microsoft.com/office/drawing/2014/main" id="{BCAA6C40-5403-401A-B956-0EFCB4FE7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3690" y="176853"/>
            <a:ext cx="828878" cy="931322"/>
          </a:xfrm>
          <a:prstGeom prst="rect">
            <a:avLst/>
          </a:prstGeom>
          <a:ln w="19050">
            <a:solidFill>
              <a:schemeClr val="tx1"/>
            </a:solidFill>
          </a:ln>
        </p:spPr>
      </p:pic>
    </p:spTree>
    <p:extLst>
      <p:ext uri="{BB962C8B-B14F-4D97-AF65-F5344CB8AC3E}">
        <p14:creationId xmlns:p14="http://schemas.microsoft.com/office/powerpoint/2010/main" val="71232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3D8920-E926-4F50-B279-49015F3E1B9F}"/>
              </a:ext>
            </a:extLst>
          </p:cNvPr>
          <p:cNvSpPr/>
          <p:nvPr/>
        </p:nvSpPr>
        <p:spPr>
          <a:xfrm>
            <a:off x="272583" y="313528"/>
            <a:ext cx="6512778" cy="707886"/>
          </a:xfrm>
          <a:prstGeom prst="rect">
            <a:avLst/>
          </a:prstGeom>
          <a:solidFill>
            <a:schemeClr val="accent2">
              <a:lumMod val="60000"/>
              <a:lumOff val="40000"/>
            </a:schemeClr>
          </a:solidFill>
        </p:spPr>
        <p:txBody>
          <a:bodyPr wrap="square">
            <a:spAutoFit/>
          </a:bodyPr>
          <a:lstStyle/>
          <a:p>
            <a:r>
              <a:rPr lang="en-US" sz="2400" b="1" i="1" dirty="0">
                <a:solidFill>
                  <a:srgbClr val="2A2A2A"/>
                </a:solidFill>
                <a:latin typeface="Georgia" panose="02040502050405020303" pitchFamily="18" charset="0"/>
              </a:rPr>
              <a:t>Georgiacetus</a:t>
            </a:r>
            <a:r>
              <a:rPr lang="en-US" sz="2400" b="1" dirty="0">
                <a:solidFill>
                  <a:srgbClr val="2A2A2A"/>
                </a:solidFill>
                <a:latin typeface="Georgia" panose="02040502050405020303" pitchFamily="18" charset="0"/>
              </a:rPr>
              <a:t> was a large animal.</a:t>
            </a:r>
          </a:p>
          <a:p>
            <a:r>
              <a:rPr lang="en-US" sz="1600" dirty="0">
                <a:solidFill>
                  <a:srgbClr val="2A2A2A"/>
                </a:solidFill>
                <a:latin typeface="Georgia" panose="02040502050405020303" pitchFamily="18" charset="0"/>
              </a:rPr>
              <a:t>The skull is more than 30 inches long (76 cm)</a:t>
            </a:r>
            <a:endParaRPr lang="en-US" sz="1600" dirty="0">
              <a:latin typeface="Georgia" panose="02040502050405020303" pitchFamily="18" charset="0"/>
            </a:endParaRPr>
          </a:p>
        </p:txBody>
      </p:sp>
      <p:pic>
        <p:nvPicPr>
          <p:cNvPr id="4" name="Picture 3" descr="A close up of a dinosaur&#10;&#10;Description generated with very high confidence">
            <a:extLst>
              <a:ext uri="{FF2B5EF4-FFF2-40B4-BE49-F238E27FC236}">
                <a16:creationId xmlns:a16="http://schemas.microsoft.com/office/drawing/2014/main" id="{8A469072-3DB2-4B62-AF17-933519BCD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83" y="1268100"/>
            <a:ext cx="6123713" cy="5166883"/>
          </a:xfrm>
          <a:prstGeom prst="rect">
            <a:avLst/>
          </a:prstGeom>
        </p:spPr>
      </p:pic>
      <p:pic>
        <p:nvPicPr>
          <p:cNvPr id="9" name="Picture 8">
            <a:extLst>
              <a:ext uri="{FF2B5EF4-FFF2-40B4-BE49-F238E27FC236}">
                <a16:creationId xmlns:a16="http://schemas.microsoft.com/office/drawing/2014/main" id="{9D083AAC-46C5-4698-B0B0-400595250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986" y="224368"/>
            <a:ext cx="788723" cy="886206"/>
          </a:xfrm>
          <a:prstGeom prst="rect">
            <a:avLst/>
          </a:prstGeom>
          <a:ln w="19050">
            <a:solidFill>
              <a:schemeClr val="tx1"/>
            </a:solidFill>
          </a:ln>
        </p:spPr>
      </p:pic>
      <p:pic>
        <p:nvPicPr>
          <p:cNvPr id="3" name="Picture 2" descr="A picture containing text&#10;&#10;Description generated with high confidence">
            <a:extLst>
              <a:ext uri="{FF2B5EF4-FFF2-40B4-BE49-F238E27FC236}">
                <a16:creationId xmlns:a16="http://schemas.microsoft.com/office/drawing/2014/main" id="{BEFC6EC4-6DDD-443D-9410-C6D596E72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664" y="224368"/>
            <a:ext cx="4530861" cy="5899470"/>
          </a:xfrm>
          <a:prstGeom prst="rect">
            <a:avLst/>
          </a:prstGeom>
        </p:spPr>
      </p:pic>
      <p:sp>
        <p:nvSpPr>
          <p:cNvPr id="6" name="TextBox 5">
            <a:extLst>
              <a:ext uri="{FF2B5EF4-FFF2-40B4-BE49-F238E27FC236}">
                <a16:creationId xmlns:a16="http://schemas.microsoft.com/office/drawing/2014/main" id="{FDBF9753-A996-4561-A3AE-235CBF23F418}"/>
              </a:ext>
            </a:extLst>
          </p:cNvPr>
          <p:cNvSpPr txBox="1"/>
          <p:nvPr/>
        </p:nvSpPr>
        <p:spPr>
          <a:xfrm>
            <a:off x="5966691" y="6266576"/>
            <a:ext cx="5735952" cy="369332"/>
          </a:xfrm>
          <a:prstGeom prst="rect">
            <a:avLst/>
          </a:prstGeom>
          <a:solidFill>
            <a:schemeClr val="accent2">
              <a:lumMod val="40000"/>
              <a:lumOff val="60000"/>
            </a:schemeClr>
          </a:solidFill>
        </p:spPr>
        <p:txBody>
          <a:bodyPr wrap="square" rtlCol="0">
            <a:spAutoFit/>
          </a:bodyPr>
          <a:lstStyle/>
          <a:p>
            <a:r>
              <a:rPr lang="en-US" dirty="0">
                <a:latin typeface="Georgia" panose="02040502050405020303" pitchFamily="18" charset="0"/>
              </a:rPr>
              <a:t>Note large crest which anchored massive jaw muscles.</a:t>
            </a:r>
          </a:p>
        </p:txBody>
      </p:sp>
    </p:spTree>
    <p:extLst>
      <p:ext uri="{BB962C8B-B14F-4D97-AF65-F5344CB8AC3E}">
        <p14:creationId xmlns:p14="http://schemas.microsoft.com/office/powerpoint/2010/main" val="3611793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9498-BB36-462A-8CFC-A43ADD18B2FD}"/>
              </a:ext>
            </a:extLst>
          </p:cNvPr>
          <p:cNvSpPr>
            <a:spLocks noGrp="1"/>
          </p:cNvSpPr>
          <p:nvPr>
            <p:ph type="title"/>
          </p:nvPr>
        </p:nvSpPr>
        <p:spPr>
          <a:xfrm>
            <a:off x="293612" y="161394"/>
            <a:ext cx="6476302" cy="530527"/>
          </a:xfrm>
          <a:solidFill>
            <a:schemeClr val="accent2"/>
          </a:solidFill>
        </p:spPr>
        <p:txBody>
          <a:bodyPr>
            <a:normAutofit/>
          </a:bodyPr>
          <a:lstStyle/>
          <a:p>
            <a:r>
              <a:rPr lang="en-US" sz="3200" dirty="0">
                <a:latin typeface="Georgia" panose="02040502050405020303" pitchFamily="18" charset="0"/>
              </a:rPr>
              <a:t>“The Better to Eat You With…”</a:t>
            </a:r>
          </a:p>
        </p:txBody>
      </p:sp>
      <p:pic>
        <p:nvPicPr>
          <p:cNvPr id="3" name="Picture 2">
            <a:extLst>
              <a:ext uri="{FF2B5EF4-FFF2-40B4-BE49-F238E27FC236}">
                <a16:creationId xmlns:a16="http://schemas.microsoft.com/office/drawing/2014/main" id="{F5BDB4FB-E3B9-45B9-95D6-7C6537379396}"/>
              </a:ext>
            </a:extLst>
          </p:cNvPr>
          <p:cNvPicPr>
            <a:picLocks noChangeAspect="1"/>
          </p:cNvPicPr>
          <p:nvPr/>
        </p:nvPicPr>
        <p:blipFill>
          <a:blip r:embed="rId2"/>
          <a:stretch>
            <a:fillRect/>
          </a:stretch>
        </p:blipFill>
        <p:spPr>
          <a:xfrm>
            <a:off x="6925602" y="161394"/>
            <a:ext cx="5026807" cy="6528952"/>
          </a:xfrm>
          <a:prstGeom prst="rect">
            <a:avLst/>
          </a:prstGeom>
          <a:ln w="19050">
            <a:solidFill>
              <a:schemeClr val="tx1"/>
            </a:solidFill>
          </a:ln>
        </p:spPr>
      </p:pic>
      <p:pic>
        <p:nvPicPr>
          <p:cNvPr id="10" name="Picture 9">
            <a:extLst>
              <a:ext uri="{FF2B5EF4-FFF2-40B4-BE49-F238E27FC236}">
                <a16:creationId xmlns:a16="http://schemas.microsoft.com/office/drawing/2014/main" id="{01D297F2-49B2-47E7-9A48-14F3FC388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90" y="3889031"/>
            <a:ext cx="5432607" cy="2801315"/>
          </a:xfrm>
          <a:prstGeom prst="rect">
            <a:avLst/>
          </a:prstGeom>
          <a:ln w="19050">
            <a:solidFill>
              <a:schemeClr val="tx1"/>
            </a:solidFill>
          </a:ln>
        </p:spPr>
      </p:pic>
      <p:pic>
        <p:nvPicPr>
          <p:cNvPr id="5" name="Picture 4">
            <a:extLst>
              <a:ext uri="{FF2B5EF4-FFF2-40B4-BE49-F238E27FC236}">
                <a16:creationId xmlns:a16="http://schemas.microsoft.com/office/drawing/2014/main" id="{F2D5AD82-0298-43A2-B1F9-7997A1687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761" y="5604642"/>
            <a:ext cx="966277" cy="1085704"/>
          </a:xfrm>
          <a:prstGeom prst="rect">
            <a:avLst/>
          </a:prstGeom>
          <a:ln w="19050">
            <a:solidFill>
              <a:schemeClr val="tx1"/>
            </a:solidFill>
          </a:ln>
        </p:spPr>
      </p:pic>
      <p:pic>
        <p:nvPicPr>
          <p:cNvPr id="8" name="Picture 7" descr="A close up of an animal&#10;&#10;Description generated with high confidence">
            <a:extLst>
              <a:ext uri="{FF2B5EF4-FFF2-40B4-BE49-F238E27FC236}">
                <a16:creationId xmlns:a16="http://schemas.microsoft.com/office/drawing/2014/main" id="{DA6C9354-12A1-474E-B3A6-E9FE4A5F12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91" y="847877"/>
            <a:ext cx="2762228" cy="2808156"/>
          </a:xfrm>
          <a:prstGeom prst="rect">
            <a:avLst/>
          </a:prstGeom>
          <a:ln w="19050">
            <a:solidFill>
              <a:schemeClr val="tx1"/>
            </a:solidFill>
          </a:ln>
        </p:spPr>
      </p:pic>
      <p:pic>
        <p:nvPicPr>
          <p:cNvPr id="11" name="Picture 10" descr="A picture containing animal&#10;&#10;Description generated with high confidence">
            <a:extLst>
              <a:ext uri="{FF2B5EF4-FFF2-40B4-BE49-F238E27FC236}">
                <a16:creationId xmlns:a16="http://schemas.microsoft.com/office/drawing/2014/main" id="{3F05810D-6037-42A6-97AD-3DC2C92C16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2224" y="742394"/>
            <a:ext cx="2469973" cy="3096163"/>
          </a:xfrm>
          <a:prstGeom prst="rect">
            <a:avLst/>
          </a:prstGeom>
          <a:ln w="19050">
            <a:solidFill>
              <a:schemeClr val="tx1"/>
            </a:solidFill>
          </a:ln>
        </p:spPr>
      </p:pic>
      <p:sp>
        <p:nvSpPr>
          <p:cNvPr id="12" name="TextBox 11">
            <a:extLst>
              <a:ext uri="{FF2B5EF4-FFF2-40B4-BE49-F238E27FC236}">
                <a16:creationId xmlns:a16="http://schemas.microsoft.com/office/drawing/2014/main" id="{613001C6-ACD4-41D6-A49E-0E8F0A43453C}"/>
              </a:ext>
            </a:extLst>
          </p:cNvPr>
          <p:cNvSpPr txBox="1"/>
          <p:nvPr/>
        </p:nvSpPr>
        <p:spPr>
          <a:xfrm>
            <a:off x="5803636" y="789671"/>
            <a:ext cx="966277" cy="4524315"/>
          </a:xfrm>
          <a:prstGeom prst="rect">
            <a:avLst/>
          </a:prstGeom>
          <a:solidFill>
            <a:schemeClr val="accent2">
              <a:lumMod val="40000"/>
              <a:lumOff val="60000"/>
            </a:schemeClr>
          </a:solidFill>
        </p:spPr>
        <p:txBody>
          <a:bodyPr wrap="square" rtlCol="0">
            <a:spAutoFit/>
          </a:bodyPr>
          <a:lstStyle/>
          <a:p>
            <a:r>
              <a:rPr lang="en-US" sz="1600" dirty="0">
                <a:latin typeface="Georgia" panose="02040502050405020303" pitchFamily="18" charset="0"/>
              </a:rPr>
              <a:t>Teeth of the Plant Vogtle whale from the original paper, except as noted.</a:t>
            </a:r>
          </a:p>
          <a:p>
            <a:endParaRPr lang="en-US" sz="1600" dirty="0">
              <a:latin typeface="Georgia" panose="02040502050405020303" pitchFamily="18" charset="0"/>
            </a:endParaRPr>
          </a:p>
          <a:p>
            <a:r>
              <a:rPr lang="en-US" sz="1600" dirty="0">
                <a:latin typeface="Georgia" panose="02040502050405020303" pitchFamily="18" charset="0"/>
              </a:rPr>
              <a:t>Scale bar equal 20mm or .78 inches.</a:t>
            </a:r>
          </a:p>
        </p:txBody>
      </p:sp>
    </p:spTree>
    <p:extLst>
      <p:ext uri="{BB962C8B-B14F-4D97-AF65-F5344CB8AC3E}">
        <p14:creationId xmlns:p14="http://schemas.microsoft.com/office/powerpoint/2010/main" val="3128128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8D84-4288-47CA-AFDD-052B91D7509D}"/>
              </a:ext>
            </a:extLst>
          </p:cNvPr>
          <p:cNvSpPr>
            <a:spLocks noGrp="1"/>
          </p:cNvSpPr>
          <p:nvPr>
            <p:ph type="title"/>
          </p:nvPr>
        </p:nvSpPr>
        <p:spPr>
          <a:xfrm>
            <a:off x="1431636" y="198152"/>
            <a:ext cx="6039544" cy="1483892"/>
          </a:xfrm>
          <a:solidFill>
            <a:schemeClr val="accent2"/>
          </a:solidFill>
        </p:spPr>
        <p:txBody>
          <a:bodyPr>
            <a:normAutofit/>
          </a:bodyPr>
          <a:lstStyle/>
          <a:p>
            <a:r>
              <a:rPr lang="en-US" dirty="0">
                <a:latin typeface="Georgia" panose="02040502050405020303" pitchFamily="18" charset="0"/>
              </a:rPr>
              <a:t>Fully Marine</a:t>
            </a:r>
          </a:p>
        </p:txBody>
      </p:sp>
      <p:pic>
        <p:nvPicPr>
          <p:cNvPr id="7" name="Picture 6">
            <a:extLst>
              <a:ext uri="{FF2B5EF4-FFF2-40B4-BE49-F238E27FC236}">
                <a16:creationId xmlns:a16="http://schemas.microsoft.com/office/drawing/2014/main" id="{0E50876C-1801-4234-8F09-A96025261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45" y="391923"/>
            <a:ext cx="1005755" cy="1130062"/>
          </a:xfrm>
          <a:prstGeom prst="rect">
            <a:avLst/>
          </a:prstGeom>
          <a:solidFill>
            <a:schemeClr val="accent2">
              <a:lumMod val="20000"/>
              <a:lumOff val="80000"/>
            </a:schemeClr>
          </a:solidFill>
          <a:ln w="19050">
            <a:solidFill>
              <a:schemeClr val="tx1"/>
            </a:solidFill>
          </a:ln>
        </p:spPr>
      </p:pic>
      <p:pic>
        <p:nvPicPr>
          <p:cNvPr id="9" name="Picture 8">
            <a:extLst>
              <a:ext uri="{FF2B5EF4-FFF2-40B4-BE49-F238E27FC236}">
                <a16:creationId xmlns:a16="http://schemas.microsoft.com/office/drawing/2014/main" id="{365526E8-7079-485A-8E7B-49BE8E444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57" y="1890125"/>
            <a:ext cx="7269022" cy="4790313"/>
          </a:xfrm>
          <a:prstGeom prst="rect">
            <a:avLst/>
          </a:prstGeom>
          <a:ln w="12700">
            <a:solidFill>
              <a:schemeClr val="tx1"/>
            </a:solidFill>
          </a:ln>
        </p:spPr>
      </p:pic>
      <p:sp>
        <p:nvSpPr>
          <p:cNvPr id="8" name="TextBox 7">
            <a:extLst>
              <a:ext uri="{FF2B5EF4-FFF2-40B4-BE49-F238E27FC236}">
                <a16:creationId xmlns:a16="http://schemas.microsoft.com/office/drawing/2014/main" id="{55306BCA-00F6-4472-9E63-16FA6B9FDBA5}"/>
              </a:ext>
            </a:extLst>
          </p:cNvPr>
          <p:cNvSpPr txBox="1"/>
          <p:nvPr/>
        </p:nvSpPr>
        <p:spPr>
          <a:xfrm>
            <a:off x="7569949" y="2490281"/>
            <a:ext cx="1967345" cy="1877437"/>
          </a:xfrm>
          <a:prstGeom prst="rect">
            <a:avLst/>
          </a:prstGeom>
          <a:solidFill>
            <a:schemeClr val="accent2">
              <a:lumMod val="60000"/>
              <a:lumOff val="40000"/>
            </a:schemeClr>
          </a:solidFill>
        </p:spPr>
        <p:txBody>
          <a:bodyPr wrap="square" rtlCol="0">
            <a:spAutoFit/>
          </a:bodyPr>
          <a:lstStyle/>
          <a:p>
            <a:r>
              <a:rPr lang="en-US" sz="1600" i="1" dirty="0">
                <a:latin typeface="Georgia" panose="02040502050405020303" pitchFamily="18" charset="0"/>
              </a:rPr>
              <a:t>Georgiacetus</a:t>
            </a:r>
            <a:r>
              <a:rPr lang="en-US" sz="1600" dirty="0">
                <a:latin typeface="Georgia" panose="02040502050405020303" pitchFamily="18" charset="0"/>
              </a:rPr>
              <a:t> innominate on display at Georgia Southern Museum in Statesboro, Georgia</a:t>
            </a:r>
            <a:r>
              <a:rPr lang="en-US" dirty="0">
                <a:latin typeface="Georgia" panose="02040502050405020303" pitchFamily="18" charset="0"/>
              </a:rPr>
              <a:t>.</a:t>
            </a:r>
          </a:p>
          <a:p>
            <a:endParaRPr lang="en-US" dirty="0">
              <a:latin typeface="Georgia" panose="02040502050405020303" pitchFamily="18" charset="0"/>
            </a:endParaRPr>
          </a:p>
        </p:txBody>
      </p:sp>
      <p:pic>
        <p:nvPicPr>
          <p:cNvPr id="4" name="Picture 3" descr="A close up of a piece of paper&#10;&#10;Description generated with high confidence">
            <a:extLst>
              <a:ext uri="{FF2B5EF4-FFF2-40B4-BE49-F238E27FC236}">
                <a16:creationId xmlns:a16="http://schemas.microsoft.com/office/drawing/2014/main" id="{8EBAFCD0-0BE5-4517-A53C-107574250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234" y="4010731"/>
            <a:ext cx="3559609" cy="2669707"/>
          </a:xfrm>
          <a:prstGeom prst="rect">
            <a:avLst/>
          </a:prstGeom>
        </p:spPr>
      </p:pic>
      <p:pic>
        <p:nvPicPr>
          <p:cNvPr id="14" name="Picture 13">
            <a:extLst>
              <a:ext uri="{FF2B5EF4-FFF2-40B4-BE49-F238E27FC236}">
                <a16:creationId xmlns:a16="http://schemas.microsoft.com/office/drawing/2014/main" id="{435B0E13-AF41-429A-AE90-86B3F07E76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6064" y="298802"/>
            <a:ext cx="2353779" cy="3548147"/>
          </a:xfrm>
          <a:prstGeom prst="rect">
            <a:avLst/>
          </a:prstGeom>
          <a:ln w="19050">
            <a:solidFill>
              <a:schemeClr val="tx1"/>
            </a:solidFill>
          </a:ln>
        </p:spPr>
      </p:pic>
      <p:pic>
        <p:nvPicPr>
          <p:cNvPr id="16" name="Picture 15" descr="A picture containing indoor&#10;&#10;Description generated with very high confidence">
            <a:extLst>
              <a:ext uri="{FF2B5EF4-FFF2-40B4-BE49-F238E27FC236}">
                <a16:creationId xmlns:a16="http://schemas.microsoft.com/office/drawing/2014/main" id="{E9BB385F-B105-430C-AA4E-B7822138D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3521" y="237406"/>
            <a:ext cx="1600200" cy="1504950"/>
          </a:xfrm>
          <a:prstGeom prst="rect">
            <a:avLst/>
          </a:prstGeom>
          <a:ln w="19050">
            <a:solidFill>
              <a:schemeClr val="tx1"/>
            </a:solidFill>
          </a:ln>
        </p:spPr>
      </p:pic>
    </p:spTree>
    <p:extLst>
      <p:ext uri="{BB962C8B-B14F-4D97-AF65-F5344CB8AC3E}">
        <p14:creationId xmlns:p14="http://schemas.microsoft.com/office/powerpoint/2010/main" val="2397511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4F6D3-E3AD-41BF-9DF7-F19E3915212C}"/>
              </a:ext>
            </a:extLst>
          </p:cNvPr>
          <p:cNvSpPr>
            <a:spLocks noGrp="1"/>
          </p:cNvSpPr>
          <p:nvPr>
            <p:ph type="title"/>
          </p:nvPr>
        </p:nvSpPr>
        <p:spPr>
          <a:xfrm>
            <a:off x="1062182" y="167848"/>
            <a:ext cx="10987737" cy="729842"/>
          </a:xfrm>
          <a:solidFill>
            <a:schemeClr val="accent2"/>
          </a:solidFill>
        </p:spPr>
        <p:txBody>
          <a:bodyPr>
            <a:noAutofit/>
          </a:bodyPr>
          <a:lstStyle/>
          <a:p>
            <a:pPr algn="r"/>
            <a:r>
              <a:rPr lang="en-US" sz="3200" b="1" dirty="0">
                <a:latin typeface="Georgia" panose="02040502050405020303" pitchFamily="18" charset="0"/>
              </a:rPr>
              <a:t>So… How Did </a:t>
            </a:r>
            <a:r>
              <a:rPr lang="en-US" sz="3200" b="1" i="1" dirty="0">
                <a:latin typeface="Georgia" panose="02040502050405020303" pitchFamily="18" charset="0"/>
              </a:rPr>
              <a:t>Georgiacetus</a:t>
            </a:r>
            <a:r>
              <a:rPr lang="en-US" sz="3200" b="1" dirty="0">
                <a:latin typeface="Georgia" panose="02040502050405020303" pitchFamily="18" charset="0"/>
              </a:rPr>
              <a:t> Swim?</a:t>
            </a:r>
          </a:p>
        </p:txBody>
      </p:sp>
      <p:pic>
        <p:nvPicPr>
          <p:cNvPr id="4" name="Picture 3" descr="A picture containing animal, cat, bird, indoor&#10;&#10;Description generated with high confidence">
            <a:extLst>
              <a:ext uri="{FF2B5EF4-FFF2-40B4-BE49-F238E27FC236}">
                <a16:creationId xmlns:a16="http://schemas.microsoft.com/office/drawing/2014/main" id="{4E4B9141-509F-4DEF-86FC-92744C7F5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148" y="979083"/>
            <a:ext cx="4294281" cy="2613910"/>
          </a:xfrm>
          <a:prstGeom prst="rect">
            <a:avLst/>
          </a:prstGeom>
          <a:ln w="19050">
            <a:solidFill>
              <a:schemeClr val="tx1"/>
            </a:solidFill>
          </a:ln>
        </p:spPr>
      </p:pic>
      <p:sp>
        <p:nvSpPr>
          <p:cNvPr id="6" name="Rectangle 5">
            <a:extLst>
              <a:ext uri="{FF2B5EF4-FFF2-40B4-BE49-F238E27FC236}">
                <a16:creationId xmlns:a16="http://schemas.microsoft.com/office/drawing/2014/main" id="{F754AA06-06FC-46AB-B27A-A0A747E7EB34}"/>
              </a:ext>
            </a:extLst>
          </p:cNvPr>
          <p:cNvSpPr/>
          <p:nvPr/>
        </p:nvSpPr>
        <p:spPr>
          <a:xfrm>
            <a:off x="151318" y="5331953"/>
            <a:ext cx="6988392" cy="1323439"/>
          </a:xfrm>
          <a:prstGeom prst="rect">
            <a:avLst/>
          </a:prstGeom>
          <a:solidFill>
            <a:schemeClr val="accent2">
              <a:lumMod val="60000"/>
              <a:lumOff val="40000"/>
            </a:schemeClr>
          </a:solidFill>
        </p:spPr>
        <p:txBody>
          <a:bodyPr wrap="square">
            <a:spAutoFit/>
          </a:bodyPr>
          <a:lstStyle/>
          <a:p>
            <a:r>
              <a:rPr lang="en-US" sz="1600" dirty="0">
                <a:latin typeface="Georgia" panose="02040502050405020303" pitchFamily="18" charset="0"/>
              </a:rPr>
              <a:t>The question moved next to ancestry.</a:t>
            </a:r>
          </a:p>
          <a:p>
            <a:pPr marL="285750" indent="-285750">
              <a:buFont typeface="Arial" panose="020B0604020202020204" pitchFamily="34" charset="0"/>
              <a:buChar char="•"/>
            </a:pPr>
            <a:r>
              <a:rPr lang="en-US" sz="1600" dirty="0">
                <a:latin typeface="Georgia" panose="02040502050405020303" pitchFamily="18" charset="0"/>
              </a:rPr>
              <a:t>How did </a:t>
            </a:r>
            <a:r>
              <a:rPr lang="en-US" sz="1600" i="1" dirty="0">
                <a:latin typeface="Georgia" panose="02040502050405020303" pitchFamily="18" charset="0"/>
              </a:rPr>
              <a:t>Georgiacetus</a:t>
            </a:r>
            <a:r>
              <a:rPr lang="en-US" sz="1600" dirty="0">
                <a:latin typeface="Georgia" panose="02040502050405020303" pitchFamily="18" charset="0"/>
              </a:rPr>
              <a:t> fit into the known history of protocetids, the </a:t>
            </a:r>
            <a:r>
              <a:rPr lang="en-US" sz="1600" dirty="0" err="1">
                <a:latin typeface="Georgia" panose="02040502050405020303" pitchFamily="18" charset="0"/>
              </a:rPr>
              <a:t>protowhales</a:t>
            </a:r>
            <a:r>
              <a:rPr lang="en-US" sz="1600" dirty="0">
                <a:latin typeface="Georgia" panose="02040502050405020303" pitchFamily="18" charset="0"/>
              </a:rPr>
              <a:t>?</a:t>
            </a:r>
          </a:p>
          <a:p>
            <a:pPr marL="285750" indent="-285750">
              <a:buFont typeface="Arial" panose="020B0604020202020204" pitchFamily="34" charset="0"/>
              <a:buChar char="•"/>
            </a:pPr>
            <a:r>
              <a:rPr lang="en-US" sz="1600" dirty="0">
                <a:latin typeface="Georgia" panose="02040502050405020303" pitchFamily="18" charset="0"/>
              </a:rPr>
              <a:t>How did it relate to the basilosaurids, which immediately followed it?</a:t>
            </a:r>
          </a:p>
          <a:p>
            <a:pPr marL="285750" indent="-285750">
              <a:buFont typeface="Arial" panose="020B0604020202020204" pitchFamily="34" charset="0"/>
              <a:buChar char="•"/>
            </a:pPr>
            <a:r>
              <a:rPr lang="en-US" sz="1600" dirty="0">
                <a:latin typeface="Georgia" panose="02040502050405020303" pitchFamily="18" charset="0"/>
              </a:rPr>
              <a:t>How might it relate to modern whales?</a:t>
            </a:r>
          </a:p>
        </p:txBody>
      </p:sp>
      <p:pic>
        <p:nvPicPr>
          <p:cNvPr id="10" name="Picture 9">
            <a:extLst>
              <a:ext uri="{FF2B5EF4-FFF2-40B4-BE49-F238E27FC236}">
                <a16:creationId xmlns:a16="http://schemas.microsoft.com/office/drawing/2014/main" id="{6825E02C-6AF9-4E56-8785-C9999D8A5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1" y="167848"/>
            <a:ext cx="664799" cy="746965"/>
          </a:xfrm>
          <a:prstGeom prst="rect">
            <a:avLst/>
          </a:prstGeom>
          <a:ln w="19050">
            <a:solidFill>
              <a:schemeClr val="tx1"/>
            </a:solidFill>
          </a:ln>
        </p:spPr>
      </p:pic>
      <p:pic>
        <p:nvPicPr>
          <p:cNvPr id="7" name="Picture 6" descr="A picture containing animal, arthropod&#10;&#10;Description generated with very high confidence">
            <a:extLst>
              <a:ext uri="{FF2B5EF4-FFF2-40B4-BE49-F238E27FC236}">
                <a16:creationId xmlns:a16="http://schemas.microsoft.com/office/drawing/2014/main" id="{DED5F460-A834-4488-A826-25CC9FAC0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25" y="1019765"/>
            <a:ext cx="4294281" cy="4207236"/>
          </a:xfrm>
          <a:prstGeom prst="rect">
            <a:avLst/>
          </a:prstGeom>
          <a:noFill/>
          <a:ln w="19050">
            <a:solidFill>
              <a:schemeClr val="tx1"/>
            </a:solidFill>
          </a:ln>
        </p:spPr>
      </p:pic>
      <p:sp>
        <p:nvSpPr>
          <p:cNvPr id="3" name="TextBox 2">
            <a:extLst>
              <a:ext uri="{FF2B5EF4-FFF2-40B4-BE49-F238E27FC236}">
                <a16:creationId xmlns:a16="http://schemas.microsoft.com/office/drawing/2014/main" id="{EB45818B-4200-4820-97DE-7B5A1054F0B8}"/>
              </a:ext>
            </a:extLst>
          </p:cNvPr>
          <p:cNvSpPr txBox="1"/>
          <p:nvPr/>
        </p:nvSpPr>
        <p:spPr>
          <a:xfrm>
            <a:off x="3843077" y="4547382"/>
            <a:ext cx="2602139" cy="584775"/>
          </a:xfrm>
          <a:prstGeom prst="rect">
            <a:avLst/>
          </a:prstGeom>
          <a:solidFill>
            <a:schemeClr val="accent2">
              <a:lumMod val="60000"/>
              <a:lumOff val="40000"/>
            </a:schemeClr>
          </a:solidFill>
          <a:ln w="22225">
            <a:solidFill>
              <a:schemeClr val="tx1"/>
            </a:solidFill>
          </a:ln>
        </p:spPr>
        <p:txBody>
          <a:bodyPr wrap="square" rtlCol="0">
            <a:spAutoFit/>
          </a:bodyPr>
          <a:lstStyle/>
          <a:p>
            <a:r>
              <a:rPr lang="en-US" sz="1600" i="1" dirty="0">
                <a:latin typeface="Georgia" panose="02040502050405020303" pitchFamily="18" charset="0"/>
              </a:rPr>
              <a:t>Georgiacetus</a:t>
            </a:r>
            <a:r>
              <a:rPr lang="en-US" sz="1600" dirty="0">
                <a:latin typeface="Georgia" panose="02040502050405020303" pitchFamily="18" charset="0"/>
              </a:rPr>
              <a:t> did not </a:t>
            </a:r>
          </a:p>
          <a:p>
            <a:r>
              <a:rPr lang="en-US" sz="1600" dirty="0">
                <a:latin typeface="Georgia" panose="02040502050405020303" pitchFamily="18" charset="0"/>
              </a:rPr>
              <a:t>swim like a tadpole!</a:t>
            </a:r>
          </a:p>
        </p:txBody>
      </p:sp>
      <p:pic>
        <p:nvPicPr>
          <p:cNvPr id="12" name="Picture 11" descr="A close up of an animal&#10;&#10;Description generated with high confidence">
            <a:extLst>
              <a:ext uri="{FF2B5EF4-FFF2-40B4-BE49-F238E27FC236}">
                <a16:creationId xmlns:a16="http://schemas.microsoft.com/office/drawing/2014/main" id="{4C1FFDE2-1DF7-4D21-9B77-28D97A6BE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9522" y="3674386"/>
            <a:ext cx="4741162" cy="2981006"/>
          </a:xfrm>
          <a:prstGeom prst="rect">
            <a:avLst/>
          </a:prstGeom>
          <a:ln w="19050">
            <a:solidFill>
              <a:schemeClr val="tx1"/>
            </a:solidFill>
          </a:ln>
        </p:spPr>
      </p:pic>
    </p:spTree>
    <p:extLst>
      <p:ext uri="{BB962C8B-B14F-4D97-AF65-F5344CB8AC3E}">
        <p14:creationId xmlns:p14="http://schemas.microsoft.com/office/powerpoint/2010/main" val="234780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44AD-A3BC-488B-A6D2-9876F2995CA8}"/>
              </a:ext>
            </a:extLst>
          </p:cNvPr>
          <p:cNvSpPr>
            <a:spLocks noGrp="1"/>
          </p:cNvSpPr>
          <p:nvPr>
            <p:ph type="title"/>
          </p:nvPr>
        </p:nvSpPr>
        <p:spPr>
          <a:xfrm>
            <a:off x="120073" y="95436"/>
            <a:ext cx="11951854" cy="733782"/>
          </a:xfrm>
          <a:solidFill>
            <a:schemeClr val="accent2"/>
          </a:solidFill>
        </p:spPr>
        <p:txBody>
          <a:bodyPr>
            <a:normAutofit/>
          </a:bodyPr>
          <a:lstStyle/>
          <a:p>
            <a:pPr algn="ctr"/>
            <a:r>
              <a:rPr lang="en-US" dirty="0">
                <a:latin typeface="Georgia" panose="02040502050405020303" pitchFamily="18" charset="0"/>
              </a:rPr>
              <a:t>Older still… Enter </a:t>
            </a:r>
            <a:r>
              <a:rPr lang="en-US" i="1" dirty="0" err="1">
                <a:latin typeface="Georgia" panose="02040502050405020303" pitchFamily="18" charset="0"/>
              </a:rPr>
              <a:t>Carolinacetus</a:t>
            </a:r>
            <a:r>
              <a:rPr lang="en-US" i="1" dirty="0">
                <a:latin typeface="Georgia" panose="02040502050405020303" pitchFamily="18" charset="0"/>
              </a:rPr>
              <a:t> </a:t>
            </a:r>
            <a:r>
              <a:rPr lang="en-US" i="1">
                <a:latin typeface="Georgia" panose="02040502050405020303" pitchFamily="18" charset="0"/>
              </a:rPr>
              <a:t>gingerichi</a:t>
            </a:r>
            <a:endParaRPr lang="en-US" i="1" dirty="0">
              <a:latin typeface="Georgia" panose="02040502050405020303" pitchFamily="18" charset="0"/>
            </a:endParaRPr>
          </a:p>
        </p:txBody>
      </p:sp>
      <p:pic>
        <p:nvPicPr>
          <p:cNvPr id="5" name="Picture 4" descr="A close up of text on a white background&#10;&#10;Description generated with high confidence">
            <a:extLst>
              <a:ext uri="{FF2B5EF4-FFF2-40B4-BE49-F238E27FC236}">
                <a16:creationId xmlns:a16="http://schemas.microsoft.com/office/drawing/2014/main" id="{0DE21A3F-C723-46E9-B56E-6C322C5A4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72" y="910400"/>
            <a:ext cx="5209309" cy="5703369"/>
          </a:xfrm>
          <a:prstGeom prst="rect">
            <a:avLst/>
          </a:prstGeom>
          <a:ln w="19050">
            <a:solidFill>
              <a:schemeClr val="tx1"/>
            </a:solidFill>
          </a:ln>
        </p:spPr>
      </p:pic>
      <p:sp>
        <p:nvSpPr>
          <p:cNvPr id="7" name="TextBox 6">
            <a:extLst>
              <a:ext uri="{FF2B5EF4-FFF2-40B4-BE49-F238E27FC236}">
                <a16:creationId xmlns:a16="http://schemas.microsoft.com/office/drawing/2014/main" id="{22ED9C9D-73B7-4C0C-9D9A-409A7F5D9E69}"/>
              </a:ext>
            </a:extLst>
          </p:cNvPr>
          <p:cNvSpPr txBox="1"/>
          <p:nvPr/>
        </p:nvSpPr>
        <p:spPr>
          <a:xfrm>
            <a:off x="5424488" y="5894622"/>
            <a:ext cx="5492893" cy="830997"/>
          </a:xfrm>
          <a:prstGeom prst="rect">
            <a:avLst/>
          </a:prstGeom>
          <a:solidFill>
            <a:schemeClr val="accent2">
              <a:lumMod val="60000"/>
              <a:lumOff val="40000"/>
            </a:schemeClr>
          </a:solidFill>
        </p:spPr>
        <p:txBody>
          <a:bodyPr wrap="square" rtlCol="0">
            <a:spAutoFit/>
          </a:bodyPr>
          <a:lstStyle/>
          <a:p>
            <a:r>
              <a:rPr lang="en-US" sz="1600" dirty="0">
                <a:latin typeface="Georgia" panose="02040502050405020303" pitchFamily="18" charset="0"/>
              </a:rPr>
              <a:t>In July 2005 a new protocetid from South Carolina was announced by Jonathan H </a:t>
            </a:r>
            <a:r>
              <a:rPr lang="en-US" sz="1600" dirty="0" err="1">
                <a:latin typeface="Georgia" panose="02040502050405020303" pitchFamily="18" charset="0"/>
              </a:rPr>
              <a:t>Geilser</a:t>
            </a:r>
            <a:r>
              <a:rPr lang="en-US" sz="1600" dirty="0">
                <a:latin typeface="Georgia" panose="02040502050405020303" pitchFamily="18" charset="0"/>
              </a:rPr>
              <a:t>, Albert E. Sanders &amp; </a:t>
            </a:r>
            <a:r>
              <a:rPr lang="en-US" sz="1600" dirty="0" err="1">
                <a:latin typeface="Georgia" panose="02040502050405020303" pitchFamily="18" charset="0"/>
              </a:rPr>
              <a:t>Zhe</a:t>
            </a:r>
            <a:r>
              <a:rPr lang="en-US" sz="1600" dirty="0">
                <a:latin typeface="Georgia" panose="02040502050405020303" pitchFamily="18" charset="0"/>
              </a:rPr>
              <a:t>-Xi Lou.</a:t>
            </a:r>
          </a:p>
        </p:txBody>
      </p:sp>
      <p:pic>
        <p:nvPicPr>
          <p:cNvPr id="6" name="Picture 5" descr="A close up of a map&#10;&#10;Description generated with high confidence">
            <a:extLst>
              <a:ext uri="{FF2B5EF4-FFF2-40B4-BE49-F238E27FC236}">
                <a16:creationId xmlns:a16="http://schemas.microsoft.com/office/drawing/2014/main" id="{5605A90E-0B8A-4A79-AEA4-AB1A03EBB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224" y="941060"/>
            <a:ext cx="5363686" cy="4743689"/>
          </a:xfrm>
          <a:prstGeom prst="rect">
            <a:avLst/>
          </a:prstGeom>
          <a:ln w="19050">
            <a:solidFill>
              <a:schemeClr val="tx1"/>
            </a:solidFill>
          </a:ln>
        </p:spPr>
      </p:pic>
      <p:pic>
        <p:nvPicPr>
          <p:cNvPr id="9" name="Picture 8">
            <a:extLst>
              <a:ext uri="{FF2B5EF4-FFF2-40B4-BE49-F238E27FC236}">
                <a16:creationId xmlns:a16="http://schemas.microsoft.com/office/drawing/2014/main" id="{966C2F4A-FE82-4DCA-B117-9B4E26C1E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2844" y="5894622"/>
            <a:ext cx="722066" cy="811311"/>
          </a:xfrm>
          <a:prstGeom prst="rect">
            <a:avLst/>
          </a:prstGeom>
          <a:ln w="19050">
            <a:solidFill>
              <a:schemeClr val="tx1"/>
            </a:solidFill>
          </a:ln>
        </p:spPr>
      </p:pic>
    </p:spTree>
    <p:extLst>
      <p:ext uri="{BB962C8B-B14F-4D97-AF65-F5344CB8AC3E}">
        <p14:creationId xmlns:p14="http://schemas.microsoft.com/office/powerpoint/2010/main" val="2117453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B963-EB9B-453A-B00F-632079BFC969}"/>
              </a:ext>
            </a:extLst>
          </p:cNvPr>
          <p:cNvSpPr>
            <a:spLocks noGrp="1"/>
          </p:cNvSpPr>
          <p:nvPr>
            <p:ph type="title"/>
          </p:nvPr>
        </p:nvSpPr>
        <p:spPr>
          <a:xfrm>
            <a:off x="1220353" y="214314"/>
            <a:ext cx="10720585" cy="628164"/>
          </a:xfrm>
          <a:solidFill>
            <a:schemeClr val="accent2"/>
          </a:solidFill>
        </p:spPr>
        <p:txBody>
          <a:bodyPr>
            <a:normAutofit fontScale="90000"/>
          </a:bodyPr>
          <a:lstStyle/>
          <a:p>
            <a:r>
              <a:rPr lang="en-US" dirty="0">
                <a:latin typeface="Georgia" panose="02040502050405020303" pitchFamily="18" charset="0"/>
              </a:rPr>
              <a:t>Oceangoing…..</a:t>
            </a:r>
          </a:p>
        </p:txBody>
      </p:sp>
      <p:pic>
        <p:nvPicPr>
          <p:cNvPr id="3" name="Picture 2">
            <a:extLst>
              <a:ext uri="{FF2B5EF4-FFF2-40B4-BE49-F238E27FC236}">
                <a16:creationId xmlns:a16="http://schemas.microsoft.com/office/drawing/2014/main" id="{1690F6DA-8BE4-4F7F-B194-956164EDAA0C}"/>
              </a:ext>
            </a:extLst>
          </p:cNvPr>
          <p:cNvPicPr>
            <a:picLocks noChangeAspect="1"/>
          </p:cNvPicPr>
          <p:nvPr/>
        </p:nvPicPr>
        <p:blipFill>
          <a:blip r:embed="rId2"/>
          <a:stretch>
            <a:fillRect/>
          </a:stretch>
        </p:blipFill>
        <p:spPr>
          <a:xfrm>
            <a:off x="151242" y="1200729"/>
            <a:ext cx="7533413" cy="5141853"/>
          </a:xfrm>
          <a:prstGeom prst="rect">
            <a:avLst/>
          </a:prstGeom>
        </p:spPr>
      </p:pic>
      <p:pic>
        <p:nvPicPr>
          <p:cNvPr id="6" name="Picture 5">
            <a:extLst>
              <a:ext uri="{FF2B5EF4-FFF2-40B4-BE49-F238E27FC236}">
                <a16:creationId xmlns:a16="http://schemas.microsoft.com/office/drawing/2014/main" id="{42AA93EF-AE5F-47C8-916D-DAA22404C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26" y="214314"/>
            <a:ext cx="746383" cy="838633"/>
          </a:xfrm>
          <a:prstGeom prst="rect">
            <a:avLst/>
          </a:prstGeom>
          <a:ln w="19050">
            <a:solidFill>
              <a:schemeClr val="tx1"/>
            </a:solidFill>
          </a:ln>
        </p:spPr>
      </p:pic>
      <p:pic>
        <p:nvPicPr>
          <p:cNvPr id="7" name="Picture 6" descr="A picture containing plate, table, indoor&#10;&#10;Description generated with high confidence">
            <a:extLst>
              <a:ext uri="{FF2B5EF4-FFF2-40B4-BE49-F238E27FC236}">
                <a16:creationId xmlns:a16="http://schemas.microsoft.com/office/drawing/2014/main" id="{0AAFE2D2-254E-4FBA-913B-CA83EDD6A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673" y="1200729"/>
            <a:ext cx="4099265" cy="2171746"/>
          </a:xfrm>
          <a:prstGeom prst="rect">
            <a:avLst/>
          </a:prstGeom>
        </p:spPr>
      </p:pic>
      <p:sp>
        <p:nvSpPr>
          <p:cNvPr id="8" name="TextBox 7">
            <a:extLst>
              <a:ext uri="{FF2B5EF4-FFF2-40B4-BE49-F238E27FC236}">
                <a16:creationId xmlns:a16="http://schemas.microsoft.com/office/drawing/2014/main" id="{14770D39-1B8C-424B-B07D-3F5E596BCA7F}"/>
              </a:ext>
            </a:extLst>
          </p:cNvPr>
          <p:cNvSpPr txBox="1"/>
          <p:nvPr/>
        </p:nvSpPr>
        <p:spPr>
          <a:xfrm>
            <a:off x="7841673" y="4368600"/>
            <a:ext cx="4099265" cy="830997"/>
          </a:xfrm>
          <a:prstGeom prst="rect">
            <a:avLst/>
          </a:prstGeom>
          <a:solidFill>
            <a:schemeClr val="accent2">
              <a:lumMod val="60000"/>
              <a:lumOff val="40000"/>
            </a:schemeClr>
          </a:solidFill>
        </p:spPr>
        <p:txBody>
          <a:bodyPr wrap="square" rtlCol="0">
            <a:spAutoFit/>
          </a:bodyPr>
          <a:lstStyle/>
          <a:p>
            <a:pPr algn="ctr"/>
            <a:r>
              <a:rPr lang="en-US" sz="2400" dirty="0">
                <a:latin typeface="Georgia" panose="02040502050405020303" pitchFamily="18" charset="0"/>
              </a:rPr>
              <a:t>Probable route protocetids took to reach the Southeast.</a:t>
            </a:r>
          </a:p>
        </p:txBody>
      </p:sp>
    </p:spTree>
    <p:extLst>
      <p:ext uri="{BB962C8B-B14F-4D97-AF65-F5344CB8AC3E}">
        <p14:creationId xmlns:p14="http://schemas.microsoft.com/office/powerpoint/2010/main" val="4073568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10638</TotalTime>
  <Words>1944</Words>
  <Application>Microsoft Office PowerPoint</Application>
  <PresentationFormat>Widescreen</PresentationFormat>
  <Paragraphs>244</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Georgia</vt:lpstr>
      <vt:lpstr>Georgia Pro</vt:lpstr>
      <vt:lpstr>Georgia Pro Cond</vt:lpstr>
      <vt:lpstr>Georgia Pro Cond Semibold</vt:lpstr>
      <vt:lpstr>Times New Roman</vt:lpstr>
      <vt:lpstr>Office Theme</vt:lpstr>
      <vt:lpstr>A Whale for Georgia</vt:lpstr>
      <vt:lpstr>“Why aren’t we given this?”</vt:lpstr>
      <vt:lpstr>PowerPoint Presentation</vt:lpstr>
      <vt:lpstr>PowerPoint Presentation</vt:lpstr>
      <vt:lpstr>“The Better to Eat You With…”</vt:lpstr>
      <vt:lpstr>Fully Marine</vt:lpstr>
      <vt:lpstr>So… How Did Georgiacetus Swim?</vt:lpstr>
      <vt:lpstr>Older still… Enter Carolinacetus gingerichi</vt:lpstr>
      <vt:lpstr>Oceangoing…..</vt:lpstr>
      <vt:lpstr>PowerPoint Presentation</vt:lpstr>
      <vt:lpstr>Protocetid &amp; Basilosaurid Teeth Are Related</vt:lpstr>
      <vt:lpstr>Common Ancestor to Modern Whales; Baleen &amp; Toothed </vt:lpstr>
      <vt:lpstr>The Basilosaurids; The First Modern Whales</vt:lpstr>
      <vt:lpstr>North America’s Known Protocetids</vt:lpstr>
      <vt:lpstr>The Earliest Basilosaurid; Basilotritus</vt:lpstr>
      <vt:lpstr>A Southeastern Sea Full of Predators</vt:lpstr>
      <vt:lpstr>Flukes</vt:lpstr>
      <vt:lpstr>Toothed Whales (Odontoceti) Emerge</vt:lpstr>
      <vt:lpstr>Baleen Whales (Mysticeti)  Emerge Through the Basilosaurids</vt:lpstr>
      <vt:lpstr>Both Baleen &amp; Teeth; A Transition.</vt:lpstr>
      <vt:lpstr>Georgiacetus goes national</vt:lpstr>
      <vt:lpstr>A Case of Evolution in  Georgia’s Natural History</vt:lpstr>
      <vt:lpstr>Flukeless</vt:lpstr>
      <vt:lpstr> The Ancestor of All Modern Whales?</vt:lpstr>
      <vt:lpstr>Others Have Interpreted  the Data Differently</vt:lpstr>
      <vt:lpstr>Of course, a new fossil could upset  all of these beautiful theories…. </vt:lpstr>
      <vt:lpstr>Basilosaurids in Antarctica </vt:lpstr>
      <vt:lpstr>So… Did Our Georgia Whale Lead to All Modern Whales?</vt:lpstr>
      <vt:lpstr>References, Researchers &amp; Appreciation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Whale for Georgia</dc:title>
  <dc:creator>Thomas Thurman</dc:creator>
  <cp:lastModifiedBy>Thomas Thurman</cp:lastModifiedBy>
  <cp:revision>471</cp:revision>
  <dcterms:created xsi:type="dcterms:W3CDTF">2018-06-11T08:49:49Z</dcterms:created>
  <dcterms:modified xsi:type="dcterms:W3CDTF">2018-07-08T21:19:08Z</dcterms:modified>
</cp:coreProperties>
</file>